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15"/>
  </p:notesMasterIdLst>
  <p:sldIdLst>
    <p:sldId id="257" r:id="rId2"/>
    <p:sldId id="258" r:id="rId3"/>
    <p:sldId id="259" r:id="rId4"/>
    <p:sldId id="262" r:id="rId5"/>
    <p:sldId id="264" r:id="rId6"/>
    <p:sldId id="260" r:id="rId7"/>
    <p:sldId id="265" r:id="rId8"/>
    <p:sldId id="261" r:id="rId9"/>
    <p:sldId id="273" r:id="rId10"/>
    <p:sldId id="277" r:id="rId11"/>
    <p:sldId id="275" r:id="rId12"/>
    <p:sldId id="274" r:id="rId13"/>
    <p:sldId id="266" r:id="rId14"/>
  </p:sldIdLst>
  <p:sldSz cx="6119813" cy="4319588"/>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DE4B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C58C08F-0BBE-4DF0-8CAE-DCA6285650EC}" v="14" dt="2025-10-13T14:22:34.885"/>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4286"/>
    <p:restoredTop sz="94676"/>
  </p:normalViewPr>
  <p:slideViewPr>
    <p:cSldViewPr snapToGrid="0">
      <p:cViewPr varScale="1">
        <p:scale>
          <a:sx n="93" d="100"/>
          <a:sy n="93" d="100"/>
        </p:scale>
        <p:origin x="1068" y="5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20"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DCF0B70-97CD-4F09-A10D-89BAA1956902}" type="datetimeFigureOut">
              <a:rPr lang="en-GB" smtClean="0"/>
              <a:t>17/07/2026</a:t>
            </a:fld>
            <a:endParaRPr lang="en-GB"/>
          </a:p>
        </p:txBody>
      </p:sp>
      <p:sp>
        <p:nvSpPr>
          <p:cNvPr id="4" name="Slide Image Placeholder 3"/>
          <p:cNvSpPr>
            <a:spLocks noGrp="1" noRot="1" noChangeAspect="1"/>
          </p:cNvSpPr>
          <p:nvPr>
            <p:ph type="sldImg" idx="2"/>
          </p:nvPr>
        </p:nvSpPr>
        <p:spPr>
          <a:xfrm>
            <a:off x="1243013" y="1143000"/>
            <a:ext cx="4371975"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739B7C5-6EA3-41A4-BEA8-515A9FF9DC84}" type="slidenum">
              <a:rPr lang="en-GB" smtClean="0"/>
              <a:t>‹#›</a:t>
            </a:fld>
            <a:endParaRPr lang="en-GB"/>
          </a:p>
        </p:txBody>
      </p:sp>
    </p:spTree>
    <p:extLst>
      <p:ext uri="{BB962C8B-B14F-4D97-AF65-F5344CB8AC3E}">
        <p14:creationId xmlns:p14="http://schemas.microsoft.com/office/powerpoint/2010/main" val="182139637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F739B7C5-6EA3-41A4-BEA8-515A9FF9DC84}" type="slidenum">
              <a:rPr lang="en-GB" smtClean="0"/>
              <a:t>3</a:t>
            </a:fld>
            <a:endParaRPr lang="en-GB"/>
          </a:p>
        </p:txBody>
      </p:sp>
    </p:spTree>
    <p:extLst>
      <p:ext uri="{BB962C8B-B14F-4D97-AF65-F5344CB8AC3E}">
        <p14:creationId xmlns:p14="http://schemas.microsoft.com/office/powerpoint/2010/main" val="163038554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F739B7C5-6EA3-41A4-BEA8-515A9FF9DC84}" type="slidenum">
              <a:rPr lang="en-GB" smtClean="0"/>
              <a:t>7</a:t>
            </a:fld>
            <a:endParaRPr lang="en-GB"/>
          </a:p>
        </p:txBody>
      </p:sp>
    </p:spTree>
    <p:extLst>
      <p:ext uri="{BB962C8B-B14F-4D97-AF65-F5344CB8AC3E}">
        <p14:creationId xmlns:p14="http://schemas.microsoft.com/office/powerpoint/2010/main" val="355015217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58986" y="706933"/>
            <a:ext cx="5201841" cy="1503857"/>
          </a:xfrm>
        </p:spPr>
        <p:txBody>
          <a:bodyPr anchor="b"/>
          <a:lstStyle>
            <a:lvl1pPr algn="ctr">
              <a:defRPr sz="3779"/>
            </a:lvl1pPr>
          </a:lstStyle>
          <a:p>
            <a:r>
              <a:rPr lang="en-GB"/>
              <a:t>Click to edit Master title style</a:t>
            </a:r>
            <a:endParaRPr lang="en-US" dirty="0"/>
          </a:p>
        </p:txBody>
      </p:sp>
      <p:sp>
        <p:nvSpPr>
          <p:cNvPr id="3" name="Subtitle 2"/>
          <p:cNvSpPr>
            <a:spLocks noGrp="1"/>
          </p:cNvSpPr>
          <p:nvPr>
            <p:ph type="subTitle" idx="1"/>
          </p:nvPr>
        </p:nvSpPr>
        <p:spPr>
          <a:xfrm>
            <a:off x="764977" y="2268784"/>
            <a:ext cx="4589860" cy="1042900"/>
          </a:xfrm>
        </p:spPr>
        <p:txBody>
          <a:bodyPr/>
          <a:lstStyle>
            <a:lvl1pPr marL="0" indent="0" algn="ctr">
              <a:buNone/>
              <a:defRPr sz="1512"/>
            </a:lvl1pPr>
            <a:lvl2pPr marL="287990" indent="0" algn="ctr">
              <a:buNone/>
              <a:defRPr sz="1260"/>
            </a:lvl2pPr>
            <a:lvl3pPr marL="575981" indent="0" algn="ctr">
              <a:buNone/>
              <a:defRPr sz="1134"/>
            </a:lvl3pPr>
            <a:lvl4pPr marL="863971" indent="0" algn="ctr">
              <a:buNone/>
              <a:defRPr sz="1008"/>
            </a:lvl4pPr>
            <a:lvl5pPr marL="1151961" indent="0" algn="ctr">
              <a:buNone/>
              <a:defRPr sz="1008"/>
            </a:lvl5pPr>
            <a:lvl6pPr marL="1439951" indent="0" algn="ctr">
              <a:buNone/>
              <a:defRPr sz="1008"/>
            </a:lvl6pPr>
            <a:lvl7pPr marL="1727942" indent="0" algn="ctr">
              <a:buNone/>
              <a:defRPr sz="1008"/>
            </a:lvl7pPr>
            <a:lvl8pPr marL="2015932" indent="0" algn="ctr">
              <a:buNone/>
              <a:defRPr sz="1008"/>
            </a:lvl8pPr>
            <a:lvl9pPr marL="2303922" indent="0" algn="ctr">
              <a:buNone/>
              <a:defRPr sz="1008"/>
            </a:lvl9pPr>
          </a:lstStyle>
          <a:p>
            <a:r>
              <a:rPr lang="en-GB"/>
              <a:t>Click to edit Master subtitle style</a:t>
            </a:r>
            <a:endParaRPr lang="en-US" dirty="0"/>
          </a:p>
        </p:txBody>
      </p:sp>
      <p:sp>
        <p:nvSpPr>
          <p:cNvPr id="4" name="Date Placeholder 3"/>
          <p:cNvSpPr>
            <a:spLocks noGrp="1"/>
          </p:cNvSpPr>
          <p:nvPr>
            <p:ph type="dt" sz="half" idx="10"/>
          </p:nvPr>
        </p:nvSpPr>
        <p:spPr/>
        <p:txBody>
          <a:bodyPr/>
          <a:lstStyle/>
          <a:p>
            <a:fld id="{40188584-4114-2146-872C-B3F5720A8DA5}" type="datetimeFigureOut">
              <a:rPr lang="en-US" smtClean="0"/>
              <a:t>7/17/2026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690A8C1-0D60-A440-BB24-01B9C05B32CA}" type="slidenum">
              <a:rPr lang="en-US" smtClean="0"/>
              <a:t>‹#›</a:t>
            </a:fld>
            <a:endParaRPr lang="en-US"/>
          </a:p>
        </p:txBody>
      </p:sp>
    </p:spTree>
    <p:extLst>
      <p:ext uri="{BB962C8B-B14F-4D97-AF65-F5344CB8AC3E}">
        <p14:creationId xmlns:p14="http://schemas.microsoft.com/office/powerpoint/2010/main" val="4037304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40188584-4114-2146-872C-B3F5720A8DA5}" type="datetimeFigureOut">
              <a:rPr lang="en-US" smtClean="0"/>
              <a:t>7/17/2026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690A8C1-0D60-A440-BB24-01B9C05B32CA}" type="slidenum">
              <a:rPr lang="en-US" smtClean="0"/>
              <a:t>‹#›</a:t>
            </a:fld>
            <a:endParaRPr lang="en-US"/>
          </a:p>
        </p:txBody>
      </p:sp>
    </p:spTree>
    <p:extLst>
      <p:ext uri="{BB962C8B-B14F-4D97-AF65-F5344CB8AC3E}">
        <p14:creationId xmlns:p14="http://schemas.microsoft.com/office/powerpoint/2010/main" val="20123719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379491" y="229978"/>
            <a:ext cx="1319585" cy="3660651"/>
          </a:xfrm>
        </p:spPr>
        <p:txBody>
          <a:bodyPr vert="eaVert"/>
          <a:lstStyle/>
          <a:p>
            <a:r>
              <a:rPr lang="en-GB"/>
              <a:t>Click to edit Master title style</a:t>
            </a:r>
            <a:endParaRPr lang="en-US" dirty="0"/>
          </a:p>
        </p:txBody>
      </p:sp>
      <p:sp>
        <p:nvSpPr>
          <p:cNvPr id="3" name="Vertical Text Placeholder 2"/>
          <p:cNvSpPr>
            <a:spLocks noGrp="1"/>
          </p:cNvSpPr>
          <p:nvPr>
            <p:ph type="body" orient="vert" idx="1"/>
          </p:nvPr>
        </p:nvSpPr>
        <p:spPr>
          <a:xfrm>
            <a:off x="420738" y="229978"/>
            <a:ext cx="3882256" cy="3660651"/>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40188584-4114-2146-872C-B3F5720A8DA5}" type="datetimeFigureOut">
              <a:rPr lang="en-US" smtClean="0"/>
              <a:t>7/17/2026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690A8C1-0D60-A440-BB24-01B9C05B32CA}" type="slidenum">
              <a:rPr lang="en-US" smtClean="0"/>
              <a:t>‹#›</a:t>
            </a:fld>
            <a:endParaRPr lang="en-US"/>
          </a:p>
        </p:txBody>
      </p:sp>
    </p:spTree>
    <p:extLst>
      <p:ext uri="{BB962C8B-B14F-4D97-AF65-F5344CB8AC3E}">
        <p14:creationId xmlns:p14="http://schemas.microsoft.com/office/powerpoint/2010/main" val="14823456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40188584-4114-2146-872C-B3F5720A8DA5}" type="datetimeFigureOut">
              <a:rPr lang="en-US" smtClean="0"/>
              <a:t>7/17/2026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690A8C1-0D60-A440-BB24-01B9C05B32CA}" type="slidenum">
              <a:rPr lang="en-US" smtClean="0"/>
              <a:t>‹#›</a:t>
            </a:fld>
            <a:endParaRPr lang="en-US"/>
          </a:p>
        </p:txBody>
      </p:sp>
    </p:spTree>
    <p:extLst>
      <p:ext uri="{BB962C8B-B14F-4D97-AF65-F5344CB8AC3E}">
        <p14:creationId xmlns:p14="http://schemas.microsoft.com/office/powerpoint/2010/main" val="32371104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17550" y="1076899"/>
            <a:ext cx="5278339" cy="1796828"/>
          </a:xfrm>
        </p:spPr>
        <p:txBody>
          <a:bodyPr anchor="b"/>
          <a:lstStyle>
            <a:lvl1pPr>
              <a:defRPr sz="3779"/>
            </a:lvl1pPr>
          </a:lstStyle>
          <a:p>
            <a:r>
              <a:rPr lang="en-GB"/>
              <a:t>Click to edit Master title style</a:t>
            </a:r>
            <a:endParaRPr lang="en-US" dirty="0"/>
          </a:p>
        </p:txBody>
      </p:sp>
      <p:sp>
        <p:nvSpPr>
          <p:cNvPr id="3" name="Text Placeholder 2"/>
          <p:cNvSpPr>
            <a:spLocks noGrp="1"/>
          </p:cNvSpPr>
          <p:nvPr>
            <p:ph type="body" idx="1"/>
          </p:nvPr>
        </p:nvSpPr>
        <p:spPr>
          <a:xfrm>
            <a:off x="417550" y="2890725"/>
            <a:ext cx="5278339" cy="944910"/>
          </a:xfrm>
        </p:spPr>
        <p:txBody>
          <a:bodyPr/>
          <a:lstStyle>
            <a:lvl1pPr marL="0" indent="0">
              <a:buNone/>
              <a:defRPr sz="1512">
                <a:solidFill>
                  <a:schemeClr val="tx1">
                    <a:tint val="82000"/>
                  </a:schemeClr>
                </a:solidFill>
              </a:defRPr>
            </a:lvl1pPr>
            <a:lvl2pPr marL="287990" indent="0">
              <a:buNone/>
              <a:defRPr sz="1260">
                <a:solidFill>
                  <a:schemeClr val="tx1">
                    <a:tint val="82000"/>
                  </a:schemeClr>
                </a:solidFill>
              </a:defRPr>
            </a:lvl2pPr>
            <a:lvl3pPr marL="575981" indent="0">
              <a:buNone/>
              <a:defRPr sz="1134">
                <a:solidFill>
                  <a:schemeClr val="tx1">
                    <a:tint val="82000"/>
                  </a:schemeClr>
                </a:solidFill>
              </a:defRPr>
            </a:lvl3pPr>
            <a:lvl4pPr marL="863971" indent="0">
              <a:buNone/>
              <a:defRPr sz="1008">
                <a:solidFill>
                  <a:schemeClr val="tx1">
                    <a:tint val="82000"/>
                  </a:schemeClr>
                </a:solidFill>
              </a:defRPr>
            </a:lvl4pPr>
            <a:lvl5pPr marL="1151961" indent="0">
              <a:buNone/>
              <a:defRPr sz="1008">
                <a:solidFill>
                  <a:schemeClr val="tx1">
                    <a:tint val="82000"/>
                  </a:schemeClr>
                </a:solidFill>
              </a:defRPr>
            </a:lvl5pPr>
            <a:lvl6pPr marL="1439951" indent="0">
              <a:buNone/>
              <a:defRPr sz="1008">
                <a:solidFill>
                  <a:schemeClr val="tx1">
                    <a:tint val="82000"/>
                  </a:schemeClr>
                </a:solidFill>
              </a:defRPr>
            </a:lvl6pPr>
            <a:lvl7pPr marL="1727942" indent="0">
              <a:buNone/>
              <a:defRPr sz="1008">
                <a:solidFill>
                  <a:schemeClr val="tx1">
                    <a:tint val="82000"/>
                  </a:schemeClr>
                </a:solidFill>
              </a:defRPr>
            </a:lvl7pPr>
            <a:lvl8pPr marL="2015932" indent="0">
              <a:buNone/>
              <a:defRPr sz="1008">
                <a:solidFill>
                  <a:schemeClr val="tx1">
                    <a:tint val="82000"/>
                  </a:schemeClr>
                </a:solidFill>
              </a:defRPr>
            </a:lvl8pPr>
            <a:lvl9pPr marL="2303922" indent="0">
              <a:buNone/>
              <a:defRPr sz="1008">
                <a:solidFill>
                  <a:schemeClr val="tx1">
                    <a:tint val="82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40188584-4114-2146-872C-B3F5720A8DA5}" type="datetimeFigureOut">
              <a:rPr lang="en-US" smtClean="0"/>
              <a:t>7/17/2026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690A8C1-0D60-A440-BB24-01B9C05B32CA}" type="slidenum">
              <a:rPr lang="en-US" smtClean="0"/>
              <a:t>‹#›</a:t>
            </a:fld>
            <a:endParaRPr lang="en-US"/>
          </a:p>
        </p:txBody>
      </p:sp>
    </p:spTree>
    <p:extLst>
      <p:ext uri="{BB962C8B-B14F-4D97-AF65-F5344CB8AC3E}">
        <p14:creationId xmlns:p14="http://schemas.microsoft.com/office/powerpoint/2010/main" val="26466953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sz="half" idx="1"/>
          </p:nvPr>
        </p:nvSpPr>
        <p:spPr>
          <a:xfrm>
            <a:off x="420737" y="1149890"/>
            <a:ext cx="2600921" cy="2740739"/>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Content Placeholder 3"/>
          <p:cNvSpPr>
            <a:spLocks noGrp="1"/>
          </p:cNvSpPr>
          <p:nvPr>
            <p:ph sz="half" idx="2"/>
          </p:nvPr>
        </p:nvSpPr>
        <p:spPr>
          <a:xfrm>
            <a:off x="3098155" y="1149890"/>
            <a:ext cx="2600921" cy="2740739"/>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Date Placeholder 4"/>
          <p:cNvSpPr>
            <a:spLocks noGrp="1"/>
          </p:cNvSpPr>
          <p:nvPr>
            <p:ph type="dt" sz="half" idx="10"/>
          </p:nvPr>
        </p:nvSpPr>
        <p:spPr/>
        <p:txBody>
          <a:bodyPr/>
          <a:lstStyle/>
          <a:p>
            <a:fld id="{40188584-4114-2146-872C-B3F5720A8DA5}" type="datetimeFigureOut">
              <a:rPr lang="en-US" smtClean="0"/>
              <a:t>7/17/2026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690A8C1-0D60-A440-BB24-01B9C05B32CA}" type="slidenum">
              <a:rPr lang="en-US" smtClean="0"/>
              <a:t>‹#›</a:t>
            </a:fld>
            <a:endParaRPr lang="en-US"/>
          </a:p>
        </p:txBody>
      </p:sp>
    </p:spTree>
    <p:extLst>
      <p:ext uri="{BB962C8B-B14F-4D97-AF65-F5344CB8AC3E}">
        <p14:creationId xmlns:p14="http://schemas.microsoft.com/office/powerpoint/2010/main" val="22276608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21534" y="229979"/>
            <a:ext cx="5278339" cy="834921"/>
          </a:xfrm>
        </p:spPr>
        <p:txBody>
          <a:bodyPr/>
          <a:lstStyle/>
          <a:p>
            <a:r>
              <a:rPr lang="en-GB"/>
              <a:t>Click to edit Master title style</a:t>
            </a:r>
            <a:endParaRPr lang="en-US" dirty="0"/>
          </a:p>
        </p:txBody>
      </p:sp>
      <p:sp>
        <p:nvSpPr>
          <p:cNvPr id="3" name="Text Placeholder 2"/>
          <p:cNvSpPr>
            <a:spLocks noGrp="1"/>
          </p:cNvSpPr>
          <p:nvPr>
            <p:ph type="body" idx="1"/>
          </p:nvPr>
        </p:nvSpPr>
        <p:spPr>
          <a:xfrm>
            <a:off x="421535" y="1058899"/>
            <a:ext cx="2588967" cy="518950"/>
          </a:xfrm>
        </p:spPr>
        <p:txBody>
          <a:bodyPr anchor="b"/>
          <a:lstStyle>
            <a:lvl1pPr marL="0" indent="0">
              <a:buNone/>
              <a:defRPr sz="1512" b="1"/>
            </a:lvl1pPr>
            <a:lvl2pPr marL="287990" indent="0">
              <a:buNone/>
              <a:defRPr sz="1260" b="1"/>
            </a:lvl2pPr>
            <a:lvl3pPr marL="575981" indent="0">
              <a:buNone/>
              <a:defRPr sz="1134" b="1"/>
            </a:lvl3pPr>
            <a:lvl4pPr marL="863971" indent="0">
              <a:buNone/>
              <a:defRPr sz="1008" b="1"/>
            </a:lvl4pPr>
            <a:lvl5pPr marL="1151961" indent="0">
              <a:buNone/>
              <a:defRPr sz="1008" b="1"/>
            </a:lvl5pPr>
            <a:lvl6pPr marL="1439951" indent="0">
              <a:buNone/>
              <a:defRPr sz="1008" b="1"/>
            </a:lvl6pPr>
            <a:lvl7pPr marL="1727942" indent="0">
              <a:buNone/>
              <a:defRPr sz="1008" b="1"/>
            </a:lvl7pPr>
            <a:lvl8pPr marL="2015932" indent="0">
              <a:buNone/>
              <a:defRPr sz="1008" b="1"/>
            </a:lvl8pPr>
            <a:lvl9pPr marL="2303922" indent="0">
              <a:buNone/>
              <a:defRPr sz="1008" b="1"/>
            </a:lvl9pPr>
          </a:lstStyle>
          <a:p>
            <a:pPr lvl="0"/>
            <a:r>
              <a:rPr lang="en-GB"/>
              <a:t>Click to edit Master text styles</a:t>
            </a:r>
          </a:p>
        </p:txBody>
      </p:sp>
      <p:sp>
        <p:nvSpPr>
          <p:cNvPr id="4" name="Content Placeholder 3"/>
          <p:cNvSpPr>
            <a:spLocks noGrp="1"/>
          </p:cNvSpPr>
          <p:nvPr>
            <p:ph sz="half" idx="2"/>
          </p:nvPr>
        </p:nvSpPr>
        <p:spPr>
          <a:xfrm>
            <a:off x="421535" y="1577849"/>
            <a:ext cx="2588967" cy="2320779"/>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Text Placeholder 4"/>
          <p:cNvSpPr>
            <a:spLocks noGrp="1"/>
          </p:cNvSpPr>
          <p:nvPr>
            <p:ph type="body" sz="quarter" idx="3"/>
          </p:nvPr>
        </p:nvSpPr>
        <p:spPr>
          <a:xfrm>
            <a:off x="3098155" y="1058899"/>
            <a:ext cx="2601718" cy="518950"/>
          </a:xfrm>
        </p:spPr>
        <p:txBody>
          <a:bodyPr anchor="b"/>
          <a:lstStyle>
            <a:lvl1pPr marL="0" indent="0">
              <a:buNone/>
              <a:defRPr sz="1512" b="1"/>
            </a:lvl1pPr>
            <a:lvl2pPr marL="287990" indent="0">
              <a:buNone/>
              <a:defRPr sz="1260" b="1"/>
            </a:lvl2pPr>
            <a:lvl3pPr marL="575981" indent="0">
              <a:buNone/>
              <a:defRPr sz="1134" b="1"/>
            </a:lvl3pPr>
            <a:lvl4pPr marL="863971" indent="0">
              <a:buNone/>
              <a:defRPr sz="1008" b="1"/>
            </a:lvl4pPr>
            <a:lvl5pPr marL="1151961" indent="0">
              <a:buNone/>
              <a:defRPr sz="1008" b="1"/>
            </a:lvl5pPr>
            <a:lvl6pPr marL="1439951" indent="0">
              <a:buNone/>
              <a:defRPr sz="1008" b="1"/>
            </a:lvl6pPr>
            <a:lvl7pPr marL="1727942" indent="0">
              <a:buNone/>
              <a:defRPr sz="1008" b="1"/>
            </a:lvl7pPr>
            <a:lvl8pPr marL="2015932" indent="0">
              <a:buNone/>
              <a:defRPr sz="1008" b="1"/>
            </a:lvl8pPr>
            <a:lvl9pPr marL="2303922" indent="0">
              <a:buNone/>
              <a:defRPr sz="1008" b="1"/>
            </a:lvl9pPr>
          </a:lstStyle>
          <a:p>
            <a:pPr lvl="0"/>
            <a:r>
              <a:rPr lang="en-GB"/>
              <a:t>Click to edit Master text styles</a:t>
            </a:r>
          </a:p>
        </p:txBody>
      </p:sp>
      <p:sp>
        <p:nvSpPr>
          <p:cNvPr id="6" name="Content Placeholder 5"/>
          <p:cNvSpPr>
            <a:spLocks noGrp="1"/>
          </p:cNvSpPr>
          <p:nvPr>
            <p:ph sz="quarter" idx="4"/>
          </p:nvPr>
        </p:nvSpPr>
        <p:spPr>
          <a:xfrm>
            <a:off x="3098155" y="1577849"/>
            <a:ext cx="2601718" cy="2320779"/>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7" name="Date Placeholder 6"/>
          <p:cNvSpPr>
            <a:spLocks noGrp="1"/>
          </p:cNvSpPr>
          <p:nvPr>
            <p:ph type="dt" sz="half" idx="10"/>
          </p:nvPr>
        </p:nvSpPr>
        <p:spPr/>
        <p:txBody>
          <a:bodyPr/>
          <a:lstStyle/>
          <a:p>
            <a:fld id="{40188584-4114-2146-872C-B3F5720A8DA5}" type="datetimeFigureOut">
              <a:rPr lang="en-US" smtClean="0"/>
              <a:t>7/17/2026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690A8C1-0D60-A440-BB24-01B9C05B32CA}" type="slidenum">
              <a:rPr lang="en-US" smtClean="0"/>
              <a:t>‹#›</a:t>
            </a:fld>
            <a:endParaRPr lang="en-US"/>
          </a:p>
        </p:txBody>
      </p:sp>
    </p:spTree>
    <p:extLst>
      <p:ext uri="{BB962C8B-B14F-4D97-AF65-F5344CB8AC3E}">
        <p14:creationId xmlns:p14="http://schemas.microsoft.com/office/powerpoint/2010/main" val="2809083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Date Placeholder 2"/>
          <p:cNvSpPr>
            <a:spLocks noGrp="1"/>
          </p:cNvSpPr>
          <p:nvPr>
            <p:ph type="dt" sz="half" idx="10"/>
          </p:nvPr>
        </p:nvSpPr>
        <p:spPr/>
        <p:txBody>
          <a:bodyPr/>
          <a:lstStyle/>
          <a:p>
            <a:fld id="{40188584-4114-2146-872C-B3F5720A8DA5}" type="datetimeFigureOut">
              <a:rPr lang="en-US" smtClean="0"/>
              <a:t>7/17/2026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690A8C1-0D60-A440-BB24-01B9C05B32CA}" type="slidenum">
              <a:rPr lang="en-US" smtClean="0"/>
              <a:t>‹#›</a:t>
            </a:fld>
            <a:endParaRPr lang="en-US"/>
          </a:p>
        </p:txBody>
      </p:sp>
    </p:spTree>
    <p:extLst>
      <p:ext uri="{BB962C8B-B14F-4D97-AF65-F5344CB8AC3E}">
        <p14:creationId xmlns:p14="http://schemas.microsoft.com/office/powerpoint/2010/main" val="7404099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0188584-4114-2146-872C-B3F5720A8DA5}" type="datetimeFigureOut">
              <a:rPr lang="en-US" smtClean="0"/>
              <a:t>7/17/2026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690A8C1-0D60-A440-BB24-01B9C05B32CA}" type="slidenum">
              <a:rPr lang="en-US" smtClean="0"/>
              <a:t>‹#›</a:t>
            </a:fld>
            <a:endParaRPr lang="en-US"/>
          </a:p>
        </p:txBody>
      </p:sp>
    </p:spTree>
    <p:extLst>
      <p:ext uri="{BB962C8B-B14F-4D97-AF65-F5344CB8AC3E}">
        <p14:creationId xmlns:p14="http://schemas.microsoft.com/office/powerpoint/2010/main" val="12765728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21534" y="287972"/>
            <a:ext cx="1973799" cy="1007904"/>
          </a:xfrm>
        </p:spPr>
        <p:txBody>
          <a:bodyPr anchor="b"/>
          <a:lstStyle>
            <a:lvl1pPr>
              <a:defRPr sz="2016"/>
            </a:lvl1pPr>
          </a:lstStyle>
          <a:p>
            <a:r>
              <a:rPr lang="en-GB"/>
              <a:t>Click to edit Master title style</a:t>
            </a:r>
            <a:endParaRPr lang="en-US" dirty="0"/>
          </a:p>
        </p:txBody>
      </p:sp>
      <p:sp>
        <p:nvSpPr>
          <p:cNvPr id="3" name="Content Placeholder 2"/>
          <p:cNvSpPr>
            <a:spLocks noGrp="1"/>
          </p:cNvSpPr>
          <p:nvPr>
            <p:ph idx="1"/>
          </p:nvPr>
        </p:nvSpPr>
        <p:spPr>
          <a:xfrm>
            <a:off x="2601718" y="621942"/>
            <a:ext cx="3098155" cy="3069707"/>
          </a:xfrm>
        </p:spPr>
        <p:txBody>
          <a:bodyPr/>
          <a:lstStyle>
            <a:lvl1pPr>
              <a:defRPr sz="2016"/>
            </a:lvl1pPr>
            <a:lvl2pPr>
              <a:defRPr sz="1764"/>
            </a:lvl2pPr>
            <a:lvl3pPr>
              <a:defRPr sz="1512"/>
            </a:lvl3pPr>
            <a:lvl4pPr>
              <a:defRPr sz="1260"/>
            </a:lvl4pPr>
            <a:lvl5pPr>
              <a:defRPr sz="1260"/>
            </a:lvl5pPr>
            <a:lvl6pPr>
              <a:defRPr sz="1260"/>
            </a:lvl6pPr>
            <a:lvl7pPr>
              <a:defRPr sz="1260"/>
            </a:lvl7pPr>
            <a:lvl8pPr>
              <a:defRPr sz="1260"/>
            </a:lvl8pPr>
            <a:lvl9pPr>
              <a:defRPr sz="126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Text Placeholder 3"/>
          <p:cNvSpPr>
            <a:spLocks noGrp="1"/>
          </p:cNvSpPr>
          <p:nvPr>
            <p:ph type="body" sz="half" idx="2"/>
          </p:nvPr>
        </p:nvSpPr>
        <p:spPr>
          <a:xfrm>
            <a:off x="421534" y="1295877"/>
            <a:ext cx="1973799" cy="2400771"/>
          </a:xfrm>
        </p:spPr>
        <p:txBody>
          <a:bodyPr/>
          <a:lstStyle>
            <a:lvl1pPr marL="0" indent="0">
              <a:buNone/>
              <a:defRPr sz="1008"/>
            </a:lvl1pPr>
            <a:lvl2pPr marL="287990" indent="0">
              <a:buNone/>
              <a:defRPr sz="882"/>
            </a:lvl2pPr>
            <a:lvl3pPr marL="575981" indent="0">
              <a:buNone/>
              <a:defRPr sz="756"/>
            </a:lvl3pPr>
            <a:lvl4pPr marL="863971" indent="0">
              <a:buNone/>
              <a:defRPr sz="630"/>
            </a:lvl4pPr>
            <a:lvl5pPr marL="1151961" indent="0">
              <a:buNone/>
              <a:defRPr sz="630"/>
            </a:lvl5pPr>
            <a:lvl6pPr marL="1439951" indent="0">
              <a:buNone/>
              <a:defRPr sz="630"/>
            </a:lvl6pPr>
            <a:lvl7pPr marL="1727942" indent="0">
              <a:buNone/>
              <a:defRPr sz="630"/>
            </a:lvl7pPr>
            <a:lvl8pPr marL="2015932" indent="0">
              <a:buNone/>
              <a:defRPr sz="630"/>
            </a:lvl8pPr>
            <a:lvl9pPr marL="2303922" indent="0">
              <a:buNone/>
              <a:defRPr sz="630"/>
            </a:lvl9pPr>
          </a:lstStyle>
          <a:p>
            <a:pPr lvl="0"/>
            <a:r>
              <a:rPr lang="en-GB"/>
              <a:t>Click to edit Master text styles</a:t>
            </a:r>
          </a:p>
        </p:txBody>
      </p:sp>
      <p:sp>
        <p:nvSpPr>
          <p:cNvPr id="5" name="Date Placeholder 4"/>
          <p:cNvSpPr>
            <a:spLocks noGrp="1"/>
          </p:cNvSpPr>
          <p:nvPr>
            <p:ph type="dt" sz="half" idx="10"/>
          </p:nvPr>
        </p:nvSpPr>
        <p:spPr/>
        <p:txBody>
          <a:bodyPr/>
          <a:lstStyle/>
          <a:p>
            <a:fld id="{40188584-4114-2146-872C-B3F5720A8DA5}" type="datetimeFigureOut">
              <a:rPr lang="en-US" smtClean="0"/>
              <a:t>7/17/2026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690A8C1-0D60-A440-BB24-01B9C05B32CA}" type="slidenum">
              <a:rPr lang="en-US" smtClean="0"/>
              <a:t>‹#›</a:t>
            </a:fld>
            <a:endParaRPr lang="en-US"/>
          </a:p>
        </p:txBody>
      </p:sp>
    </p:spTree>
    <p:extLst>
      <p:ext uri="{BB962C8B-B14F-4D97-AF65-F5344CB8AC3E}">
        <p14:creationId xmlns:p14="http://schemas.microsoft.com/office/powerpoint/2010/main" val="26752699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21534" y="287972"/>
            <a:ext cx="1973799" cy="1007904"/>
          </a:xfrm>
        </p:spPr>
        <p:txBody>
          <a:bodyPr anchor="b"/>
          <a:lstStyle>
            <a:lvl1pPr>
              <a:defRPr sz="2016"/>
            </a:lvl1pPr>
          </a:lstStyle>
          <a:p>
            <a:r>
              <a:rPr lang="en-GB"/>
              <a:t>Click to edit Master title style</a:t>
            </a:r>
            <a:endParaRPr lang="en-US" dirty="0"/>
          </a:p>
        </p:txBody>
      </p:sp>
      <p:sp>
        <p:nvSpPr>
          <p:cNvPr id="3" name="Picture Placeholder 2"/>
          <p:cNvSpPr>
            <a:spLocks noGrp="1" noChangeAspect="1"/>
          </p:cNvSpPr>
          <p:nvPr>
            <p:ph type="pic" idx="1"/>
          </p:nvPr>
        </p:nvSpPr>
        <p:spPr>
          <a:xfrm>
            <a:off x="2601718" y="621942"/>
            <a:ext cx="3098155" cy="3069707"/>
          </a:xfrm>
        </p:spPr>
        <p:txBody>
          <a:bodyPr anchor="t"/>
          <a:lstStyle>
            <a:lvl1pPr marL="0" indent="0">
              <a:buNone/>
              <a:defRPr sz="2016"/>
            </a:lvl1pPr>
            <a:lvl2pPr marL="287990" indent="0">
              <a:buNone/>
              <a:defRPr sz="1764"/>
            </a:lvl2pPr>
            <a:lvl3pPr marL="575981" indent="0">
              <a:buNone/>
              <a:defRPr sz="1512"/>
            </a:lvl3pPr>
            <a:lvl4pPr marL="863971" indent="0">
              <a:buNone/>
              <a:defRPr sz="1260"/>
            </a:lvl4pPr>
            <a:lvl5pPr marL="1151961" indent="0">
              <a:buNone/>
              <a:defRPr sz="1260"/>
            </a:lvl5pPr>
            <a:lvl6pPr marL="1439951" indent="0">
              <a:buNone/>
              <a:defRPr sz="1260"/>
            </a:lvl6pPr>
            <a:lvl7pPr marL="1727942" indent="0">
              <a:buNone/>
              <a:defRPr sz="1260"/>
            </a:lvl7pPr>
            <a:lvl8pPr marL="2015932" indent="0">
              <a:buNone/>
              <a:defRPr sz="1260"/>
            </a:lvl8pPr>
            <a:lvl9pPr marL="2303922" indent="0">
              <a:buNone/>
              <a:defRPr sz="1260"/>
            </a:lvl9pPr>
          </a:lstStyle>
          <a:p>
            <a:r>
              <a:rPr lang="en-GB"/>
              <a:t>Click icon to add picture</a:t>
            </a:r>
            <a:endParaRPr lang="en-US" dirty="0"/>
          </a:p>
        </p:txBody>
      </p:sp>
      <p:sp>
        <p:nvSpPr>
          <p:cNvPr id="4" name="Text Placeholder 3"/>
          <p:cNvSpPr>
            <a:spLocks noGrp="1"/>
          </p:cNvSpPr>
          <p:nvPr>
            <p:ph type="body" sz="half" idx="2"/>
          </p:nvPr>
        </p:nvSpPr>
        <p:spPr>
          <a:xfrm>
            <a:off x="421534" y="1295877"/>
            <a:ext cx="1973799" cy="2400771"/>
          </a:xfrm>
        </p:spPr>
        <p:txBody>
          <a:bodyPr/>
          <a:lstStyle>
            <a:lvl1pPr marL="0" indent="0">
              <a:buNone/>
              <a:defRPr sz="1008"/>
            </a:lvl1pPr>
            <a:lvl2pPr marL="287990" indent="0">
              <a:buNone/>
              <a:defRPr sz="882"/>
            </a:lvl2pPr>
            <a:lvl3pPr marL="575981" indent="0">
              <a:buNone/>
              <a:defRPr sz="756"/>
            </a:lvl3pPr>
            <a:lvl4pPr marL="863971" indent="0">
              <a:buNone/>
              <a:defRPr sz="630"/>
            </a:lvl4pPr>
            <a:lvl5pPr marL="1151961" indent="0">
              <a:buNone/>
              <a:defRPr sz="630"/>
            </a:lvl5pPr>
            <a:lvl6pPr marL="1439951" indent="0">
              <a:buNone/>
              <a:defRPr sz="630"/>
            </a:lvl6pPr>
            <a:lvl7pPr marL="1727942" indent="0">
              <a:buNone/>
              <a:defRPr sz="630"/>
            </a:lvl7pPr>
            <a:lvl8pPr marL="2015932" indent="0">
              <a:buNone/>
              <a:defRPr sz="630"/>
            </a:lvl8pPr>
            <a:lvl9pPr marL="2303922" indent="0">
              <a:buNone/>
              <a:defRPr sz="630"/>
            </a:lvl9pPr>
          </a:lstStyle>
          <a:p>
            <a:pPr lvl="0"/>
            <a:r>
              <a:rPr lang="en-GB"/>
              <a:t>Click to edit Master text styles</a:t>
            </a:r>
          </a:p>
        </p:txBody>
      </p:sp>
      <p:sp>
        <p:nvSpPr>
          <p:cNvPr id="5" name="Date Placeholder 4"/>
          <p:cNvSpPr>
            <a:spLocks noGrp="1"/>
          </p:cNvSpPr>
          <p:nvPr>
            <p:ph type="dt" sz="half" idx="10"/>
          </p:nvPr>
        </p:nvSpPr>
        <p:spPr/>
        <p:txBody>
          <a:bodyPr/>
          <a:lstStyle/>
          <a:p>
            <a:fld id="{40188584-4114-2146-872C-B3F5720A8DA5}" type="datetimeFigureOut">
              <a:rPr lang="en-US" smtClean="0"/>
              <a:t>7/17/2026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690A8C1-0D60-A440-BB24-01B9C05B32CA}" type="slidenum">
              <a:rPr lang="en-US" smtClean="0"/>
              <a:t>‹#›</a:t>
            </a:fld>
            <a:endParaRPr lang="en-US"/>
          </a:p>
        </p:txBody>
      </p:sp>
    </p:spTree>
    <p:extLst>
      <p:ext uri="{BB962C8B-B14F-4D97-AF65-F5344CB8AC3E}">
        <p14:creationId xmlns:p14="http://schemas.microsoft.com/office/powerpoint/2010/main" val="12730914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20737" y="229979"/>
            <a:ext cx="5278339" cy="834921"/>
          </a:xfrm>
          <a:prstGeom prst="rect">
            <a:avLst/>
          </a:prstGeom>
        </p:spPr>
        <p:txBody>
          <a:bodyPr vert="horz" lIns="91440" tIns="45720" rIns="91440" bIns="45720" rtlCol="0" anchor="ctr">
            <a:normAutofit/>
          </a:bodyPr>
          <a:lstStyle/>
          <a:p>
            <a:r>
              <a:rPr lang="en-GB"/>
              <a:t>Click to edit Master title style</a:t>
            </a:r>
            <a:endParaRPr lang="en-US" dirty="0"/>
          </a:p>
        </p:txBody>
      </p:sp>
      <p:sp>
        <p:nvSpPr>
          <p:cNvPr id="3" name="Text Placeholder 2"/>
          <p:cNvSpPr>
            <a:spLocks noGrp="1"/>
          </p:cNvSpPr>
          <p:nvPr>
            <p:ph type="body" idx="1"/>
          </p:nvPr>
        </p:nvSpPr>
        <p:spPr>
          <a:xfrm>
            <a:off x="420737" y="1149890"/>
            <a:ext cx="5278339" cy="2740739"/>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2"/>
          </p:nvPr>
        </p:nvSpPr>
        <p:spPr>
          <a:xfrm>
            <a:off x="420737" y="4003619"/>
            <a:ext cx="1376958" cy="229978"/>
          </a:xfrm>
          <a:prstGeom prst="rect">
            <a:avLst/>
          </a:prstGeom>
        </p:spPr>
        <p:txBody>
          <a:bodyPr vert="horz" lIns="91440" tIns="45720" rIns="91440" bIns="45720" rtlCol="0" anchor="ctr"/>
          <a:lstStyle>
            <a:lvl1pPr algn="l">
              <a:defRPr sz="756">
                <a:solidFill>
                  <a:schemeClr val="tx1">
                    <a:tint val="82000"/>
                  </a:schemeClr>
                </a:solidFill>
              </a:defRPr>
            </a:lvl1pPr>
          </a:lstStyle>
          <a:p>
            <a:fld id="{40188584-4114-2146-872C-B3F5720A8DA5}" type="datetimeFigureOut">
              <a:rPr lang="en-US" smtClean="0"/>
              <a:t>7/17/2026</a:t>
            </a:fld>
            <a:endParaRPr lang="en-US"/>
          </a:p>
        </p:txBody>
      </p:sp>
      <p:sp>
        <p:nvSpPr>
          <p:cNvPr id="5" name="Footer Placeholder 4"/>
          <p:cNvSpPr>
            <a:spLocks noGrp="1"/>
          </p:cNvSpPr>
          <p:nvPr>
            <p:ph type="ftr" sz="quarter" idx="3"/>
          </p:nvPr>
        </p:nvSpPr>
        <p:spPr>
          <a:xfrm>
            <a:off x="2027188" y="4003619"/>
            <a:ext cx="2065437" cy="229978"/>
          </a:xfrm>
          <a:prstGeom prst="rect">
            <a:avLst/>
          </a:prstGeom>
        </p:spPr>
        <p:txBody>
          <a:bodyPr vert="horz" lIns="91440" tIns="45720" rIns="91440" bIns="45720" rtlCol="0" anchor="ctr"/>
          <a:lstStyle>
            <a:lvl1pPr algn="ctr">
              <a:defRPr sz="756">
                <a:solidFill>
                  <a:schemeClr val="tx1">
                    <a:tint val="82000"/>
                  </a:schemeClr>
                </a:solidFill>
              </a:defRPr>
            </a:lvl1pPr>
          </a:lstStyle>
          <a:p>
            <a:endParaRPr lang="en-US"/>
          </a:p>
        </p:txBody>
      </p:sp>
      <p:sp>
        <p:nvSpPr>
          <p:cNvPr id="6" name="Slide Number Placeholder 5"/>
          <p:cNvSpPr>
            <a:spLocks noGrp="1"/>
          </p:cNvSpPr>
          <p:nvPr>
            <p:ph type="sldNum" sz="quarter" idx="4"/>
          </p:nvPr>
        </p:nvSpPr>
        <p:spPr>
          <a:xfrm>
            <a:off x="4322118" y="4003619"/>
            <a:ext cx="1376958" cy="229978"/>
          </a:xfrm>
          <a:prstGeom prst="rect">
            <a:avLst/>
          </a:prstGeom>
        </p:spPr>
        <p:txBody>
          <a:bodyPr vert="horz" lIns="91440" tIns="45720" rIns="91440" bIns="45720" rtlCol="0" anchor="ctr"/>
          <a:lstStyle>
            <a:lvl1pPr algn="r">
              <a:defRPr sz="756">
                <a:solidFill>
                  <a:schemeClr val="tx1">
                    <a:tint val="82000"/>
                  </a:schemeClr>
                </a:solidFill>
              </a:defRPr>
            </a:lvl1pPr>
          </a:lstStyle>
          <a:p>
            <a:fld id="{2690A8C1-0D60-A440-BB24-01B9C05B32CA}" type="slidenum">
              <a:rPr lang="en-US" smtClean="0"/>
              <a:t>‹#›</a:t>
            </a:fld>
            <a:endParaRPr lang="en-US"/>
          </a:p>
        </p:txBody>
      </p:sp>
    </p:spTree>
    <p:extLst>
      <p:ext uri="{BB962C8B-B14F-4D97-AF65-F5344CB8AC3E}">
        <p14:creationId xmlns:p14="http://schemas.microsoft.com/office/powerpoint/2010/main" val="353924400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575981" rtl="0" eaLnBrk="1" latinLnBrk="0" hangingPunct="1">
        <a:lnSpc>
          <a:spcPct val="90000"/>
        </a:lnSpc>
        <a:spcBef>
          <a:spcPct val="0"/>
        </a:spcBef>
        <a:buNone/>
        <a:defRPr sz="2772" kern="1200">
          <a:solidFill>
            <a:schemeClr val="tx1"/>
          </a:solidFill>
          <a:latin typeface="+mj-lt"/>
          <a:ea typeface="+mj-ea"/>
          <a:cs typeface="+mj-cs"/>
        </a:defRPr>
      </a:lvl1pPr>
    </p:titleStyle>
    <p:bodyStyle>
      <a:lvl1pPr marL="143995" indent="-143995" algn="l" defTabSz="575981" rtl="0" eaLnBrk="1" latinLnBrk="0" hangingPunct="1">
        <a:lnSpc>
          <a:spcPct val="90000"/>
        </a:lnSpc>
        <a:spcBef>
          <a:spcPts val="630"/>
        </a:spcBef>
        <a:buFont typeface="Arial" panose="020B0604020202020204" pitchFamily="34" charset="0"/>
        <a:buChar char="•"/>
        <a:defRPr sz="1764" kern="1200">
          <a:solidFill>
            <a:schemeClr val="tx1"/>
          </a:solidFill>
          <a:latin typeface="+mn-lt"/>
          <a:ea typeface="+mn-ea"/>
          <a:cs typeface="+mn-cs"/>
        </a:defRPr>
      </a:lvl1pPr>
      <a:lvl2pPr marL="431985" indent="-143995" algn="l" defTabSz="575981" rtl="0" eaLnBrk="1" latinLnBrk="0" hangingPunct="1">
        <a:lnSpc>
          <a:spcPct val="90000"/>
        </a:lnSpc>
        <a:spcBef>
          <a:spcPts val="315"/>
        </a:spcBef>
        <a:buFont typeface="Arial" panose="020B0604020202020204" pitchFamily="34" charset="0"/>
        <a:buChar char="•"/>
        <a:defRPr sz="1512" kern="1200">
          <a:solidFill>
            <a:schemeClr val="tx1"/>
          </a:solidFill>
          <a:latin typeface="+mn-lt"/>
          <a:ea typeface="+mn-ea"/>
          <a:cs typeface="+mn-cs"/>
        </a:defRPr>
      </a:lvl2pPr>
      <a:lvl3pPr marL="719976" indent="-143995" algn="l" defTabSz="575981" rtl="0" eaLnBrk="1" latinLnBrk="0" hangingPunct="1">
        <a:lnSpc>
          <a:spcPct val="90000"/>
        </a:lnSpc>
        <a:spcBef>
          <a:spcPts val="315"/>
        </a:spcBef>
        <a:buFont typeface="Arial" panose="020B0604020202020204" pitchFamily="34" charset="0"/>
        <a:buChar char="•"/>
        <a:defRPr sz="1260" kern="1200">
          <a:solidFill>
            <a:schemeClr val="tx1"/>
          </a:solidFill>
          <a:latin typeface="+mn-lt"/>
          <a:ea typeface="+mn-ea"/>
          <a:cs typeface="+mn-cs"/>
        </a:defRPr>
      </a:lvl3pPr>
      <a:lvl4pPr marL="1007966" indent="-143995" algn="l" defTabSz="575981" rtl="0" eaLnBrk="1" latinLnBrk="0" hangingPunct="1">
        <a:lnSpc>
          <a:spcPct val="90000"/>
        </a:lnSpc>
        <a:spcBef>
          <a:spcPts val="315"/>
        </a:spcBef>
        <a:buFont typeface="Arial" panose="020B0604020202020204" pitchFamily="34" charset="0"/>
        <a:buChar char="•"/>
        <a:defRPr sz="1134" kern="1200">
          <a:solidFill>
            <a:schemeClr val="tx1"/>
          </a:solidFill>
          <a:latin typeface="+mn-lt"/>
          <a:ea typeface="+mn-ea"/>
          <a:cs typeface="+mn-cs"/>
        </a:defRPr>
      </a:lvl4pPr>
      <a:lvl5pPr marL="1295956" indent="-143995" algn="l" defTabSz="575981" rtl="0" eaLnBrk="1" latinLnBrk="0" hangingPunct="1">
        <a:lnSpc>
          <a:spcPct val="90000"/>
        </a:lnSpc>
        <a:spcBef>
          <a:spcPts val="315"/>
        </a:spcBef>
        <a:buFont typeface="Arial" panose="020B0604020202020204" pitchFamily="34" charset="0"/>
        <a:buChar char="•"/>
        <a:defRPr sz="1134" kern="1200">
          <a:solidFill>
            <a:schemeClr val="tx1"/>
          </a:solidFill>
          <a:latin typeface="+mn-lt"/>
          <a:ea typeface="+mn-ea"/>
          <a:cs typeface="+mn-cs"/>
        </a:defRPr>
      </a:lvl5pPr>
      <a:lvl6pPr marL="1583947" indent="-143995" algn="l" defTabSz="575981" rtl="0" eaLnBrk="1" latinLnBrk="0" hangingPunct="1">
        <a:lnSpc>
          <a:spcPct val="90000"/>
        </a:lnSpc>
        <a:spcBef>
          <a:spcPts val="315"/>
        </a:spcBef>
        <a:buFont typeface="Arial" panose="020B0604020202020204" pitchFamily="34" charset="0"/>
        <a:buChar char="•"/>
        <a:defRPr sz="1134" kern="1200">
          <a:solidFill>
            <a:schemeClr val="tx1"/>
          </a:solidFill>
          <a:latin typeface="+mn-lt"/>
          <a:ea typeface="+mn-ea"/>
          <a:cs typeface="+mn-cs"/>
        </a:defRPr>
      </a:lvl6pPr>
      <a:lvl7pPr marL="1871937" indent="-143995" algn="l" defTabSz="575981" rtl="0" eaLnBrk="1" latinLnBrk="0" hangingPunct="1">
        <a:lnSpc>
          <a:spcPct val="90000"/>
        </a:lnSpc>
        <a:spcBef>
          <a:spcPts val="315"/>
        </a:spcBef>
        <a:buFont typeface="Arial" panose="020B0604020202020204" pitchFamily="34" charset="0"/>
        <a:buChar char="•"/>
        <a:defRPr sz="1134" kern="1200">
          <a:solidFill>
            <a:schemeClr val="tx1"/>
          </a:solidFill>
          <a:latin typeface="+mn-lt"/>
          <a:ea typeface="+mn-ea"/>
          <a:cs typeface="+mn-cs"/>
        </a:defRPr>
      </a:lvl7pPr>
      <a:lvl8pPr marL="2159927" indent="-143995" algn="l" defTabSz="575981" rtl="0" eaLnBrk="1" latinLnBrk="0" hangingPunct="1">
        <a:lnSpc>
          <a:spcPct val="90000"/>
        </a:lnSpc>
        <a:spcBef>
          <a:spcPts val="315"/>
        </a:spcBef>
        <a:buFont typeface="Arial" panose="020B0604020202020204" pitchFamily="34" charset="0"/>
        <a:buChar char="•"/>
        <a:defRPr sz="1134" kern="1200">
          <a:solidFill>
            <a:schemeClr val="tx1"/>
          </a:solidFill>
          <a:latin typeface="+mn-lt"/>
          <a:ea typeface="+mn-ea"/>
          <a:cs typeface="+mn-cs"/>
        </a:defRPr>
      </a:lvl8pPr>
      <a:lvl9pPr marL="2447917" indent="-143995" algn="l" defTabSz="575981" rtl="0" eaLnBrk="1" latinLnBrk="0" hangingPunct="1">
        <a:lnSpc>
          <a:spcPct val="90000"/>
        </a:lnSpc>
        <a:spcBef>
          <a:spcPts val="315"/>
        </a:spcBef>
        <a:buFont typeface="Arial" panose="020B0604020202020204" pitchFamily="34" charset="0"/>
        <a:buChar char="•"/>
        <a:defRPr sz="1134" kern="1200">
          <a:solidFill>
            <a:schemeClr val="tx1"/>
          </a:solidFill>
          <a:latin typeface="+mn-lt"/>
          <a:ea typeface="+mn-ea"/>
          <a:cs typeface="+mn-cs"/>
        </a:defRPr>
      </a:lvl9pPr>
    </p:bodyStyle>
    <p:otherStyle>
      <a:defPPr>
        <a:defRPr lang="en-US"/>
      </a:defPPr>
      <a:lvl1pPr marL="0" algn="l" defTabSz="575981" rtl="0" eaLnBrk="1" latinLnBrk="0" hangingPunct="1">
        <a:defRPr sz="1134" kern="1200">
          <a:solidFill>
            <a:schemeClr val="tx1"/>
          </a:solidFill>
          <a:latin typeface="+mn-lt"/>
          <a:ea typeface="+mn-ea"/>
          <a:cs typeface="+mn-cs"/>
        </a:defRPr>
      </a:lvl1pPr>
      <a:lvl2pPr marL="287990" algn="l" defTabSz="575981" rtl="0" eaLnBrk="1" latinLnBrk="0" hangingPunct="1">
        <a:defRPr sz="1134" kern="1200">
          <a:solidFill>
            <a:schemeClr val="tx1"/>
          </a:solidFill>
          <a:latin typeface="+mn-lt"/>
          <a:ea typeface="+mn-ea"/>
          <a:cs typeface="+mn-cs"/>
        </a:defRPr>
      </a:lvl2pPr>
      <a:lvl3pPr marL="575981" algn="l" defTabSz="575981" rtl="0" eaLnBrk="1" latinLnBrk="0" hangingPunct="1">
        <a:defRPr sz="1134" kern="1200">
          <a:solidFill>
            <a:schemeClr val="tx1"/>
          </a:solidFill>
          <a:latin typeface="+mn-lt"/>
          <a:ea typeface="+mn-ea"/>
          <a:cs typeface="+mn-cs"/>
        </a:defRPr>
      </a:lvl3pPr>
      <a:lvl4pPr marL="863971" algn="l" defTabSz="575981" rtl="0" eaLnBrk="1" latinLnBrk="0" hangingPunct="1">
        <a:defRPr sz="1134" kern="1200">
          <a:solidFill>
            <a:schemeClr val="tx1"/>
          </a:solidFill>
          <a:latin typeface="+mn-lt"/>
          <a:ea typeface="+mn-ea"/>
          <a:cs typeface="+mn-cs"/>
        </a:defRPr>
      </a:lvl4pPr>
      <a:lvl5pPr marL="1151961" algn="l" defTabSz="575981" rtl="0" eaLnBrk="1" latinLnBrk="0" hangingPunct="1">
        <a:defRPr sz="1134" kern="1200">
          <a:solidFill>
            <a:schemeClr val="tx1"/>
          </a:solidFill>
          <a:latin typeface="+mn-lt"/>
          <a:ea typeface="+mn-ea"/>
          <a:cs typeface="+mn-cs"/>
        </a:defRPr>
      </a:lvl5pPr>
      <a:lvl6pPr marL="1439951" algn="l" defTabSz="575981" rtl="0" eaLnBrk="1" latinLnBrk="0" hangingPunct="1">
        <a:defRPr sz="1134" kern="1200">
          <a:solidFill>
            <a:schemeClr val="tx1"/>
          </a:solidFill>
          <a:latin typeface="+mn-lt"/>
          <a:ea typeface="+mn-ea"/>
          <a:cs typeface="+mn-cs"/>
        </a:defRPr>
      </a:lvl6pPr>
      <a:lvl7pPr marL="1727942" algn="l" defTabSz="575981" rtl="0" eaLnBrk="1" latinLnBrk="0" hangingPunct="1">
        <a:defRPr sz="1134" kern="1200">
          <a:solidFill>
            <a:schemeClr val="tx1"/>
          </a:solidFill>
          <a:latin typeface="+mn-lt"/>
          <a:ea typeface="+mn-ea"/>
          <a:cs typeface="+mn-cs"/>
        </a:defRPr>
      </a:lvl7pPr>
      <a:lvl8pPr marL="2015932" algn="l" defTabSz="575981" rtl="0" eaLnBrk="1" latinLnBrk="0" hangingPunct="1">
        <a:defRPr sz="1134" kern="1200">
          <a:solidFill>
            <a:schemeClr val="tx1"/>
          </a:solidFill>
          <a:latin typeface="+mn-lt"/>
          <a:ea typeface="+mn-ea"/>
          <a:cs typeface="+mn-cs"/>
        </a:defRPr>
      </a:lvl8pPr>
      <a:lvl9pPr marL="2303922" algn="l" defTabSz="575981" rtl="0" eaLnBrk="1" latinLnBrk="0" hangingPunct="1">
        <a:defRPr sz="1134"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hyperlink" Target="https://www.gov.uk/government/publications/pe-and-sport-premium-for-primary-schools" TargetMode="External"/><Relationship Id="rId2" Type="http://schemas.openxmlformats.org/officeDocument/2006/relationships/image" Target="../media/image2.jpg"/><Relationship Id="rId1" Type="http://schemas.openxmlformats.org/officeDocument/2006/relationships/slideLayout" Target="../slideLayouts/slideLayout1.xml"/><Relationship Id="rId4" Type="http://schemas.openxmlformats.org/officeDocument/2006/relationships/hyperlink" Target="https://www.gov.uk/government/publications/pe-and-sport-premium-conditions-of-grant-2025-to-2026"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hyperlink" Target="https://www.swimming.org/schools/" TargetMode="External"/></Relationships>
</file>

<file path=ppt/slides/_rels/slide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hyperlink" Target="https://www.swimming.org/schools/" TargetMode="External"/><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collage of children playing basketball&#10;&#10;AI-generated content may be incorrect.">
            <a:extLst>
              <a:ext uri="{FF2B5EF4-FFF2-40B4-BE49-F238E27FC236}">
                <a16:creationId xmlns:a16="http://schemas.microsoft.com/office/drawing/2014/main" id="{652499ED-E288-CEDF-2747-6811C7508FA6}"/>
              </a:ext>
            </a:extLst>
          </p:cNvPr>
          <p:cNvPicPr>
            <a:picLocks noChangeAspect="1"/>
          </p:cNvPicPr>
          <p:nvPr/>
        </p:nvPicPr>
        <p:blipFill>
          <a:blip r:embed="rId2"/>
          <a:stretch>
            <a:fillRect/>
          </a:stretch>
        </p:blipFill>
        <p:spPr>
          <a:xfrm>
            <a:off x="4333" y="0"/>
            <a:ext cx="6111146" cy="4319588"/>
          </a:xfrm>
          <a:prstGeom prst="rect">
            <a:avLst/>
          </a:prstGeom>
        </p:spPr>
      </p:pic>
    </p:spTree>
    <p:extLst>
      <p:ext uri="{BB962C8B-B14F-4D97-AF65-F5344CB8AC3E}">
        <p14:creationId xmlns:p14="http://schemas.microsoft.com/office/powerpoint/2010/main" val="154535765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49E3F4-B61C-457A-E840-C9EE07D9A22E}"/>
            </a:ext>
          </a:extLst>
        </p:cNvPr>
        <p:cNvGrpSpPr/>
        <p:nvPr/>
      </p:nvGrpSpPr>
      <p:grpSpPr>
        <a:xfrm>
          <a:off x="0" y="0"/>
          <a:ext cx="0" cy="0"/>
          <a:chOff x="0" y="0"/>
          <a:chExt cx="0" cy="0"/>
        </a:xfrm>
      </p:grpSpPr>
      <p:pic>
        <p:nvPicPr>
          <p:cNvPr id="3" name="Picture 2" descr="A screenshot of a computer&#10;&#10;AI-generated content may be incorrect.">
            <a:extLst>
              <a:ext uri="{FF2B5EF4-FFF2-40B4-BE49-F238E27FC236}">
                <a16:creationId xmlns:a16="http://schemas.microsoft.com/office/drawing/2014/main" id="{4EEA956D-2CFF-5B2C-CD1B-06FDF2099C49}"/>
              </a:ext>
            </a:extLst>
          </p:cNvPr>
          <p:cNvPicPr>
            <a:picLocks noChangeAspect="1"/>
          </p:cNvPicPr>
          <p:nvPr/>
        </p:nvPicPr>
        <p:blipFill>
          <a:blip r:embed="rId2"/>
          <a:stretch>
            <a:fillRect/>
          </a:stretch>
        </p:blipFill>
        <p:spPr>
          <a:xfrm>
            <a:off x="-16769" y="0"/>
            <a:ext cx="6166284" cy="4322536"/>
          </a:xfrm>
          <a:prstGeom prst="rect">
            <a:avLst/>
          </a:prstGeom>
        </p:spPr>
      </p:pic>
      <p:sp>
        <p:nvSpPr>
          <p:cNvPr id="4" name="TextBox 3">
            <a:extLst>
              <a:ext uri="{FF2B5EF4-FFF2-40B4-BE49-F238E27FC236}">
                <a16:creationId xmlns:a16="http://schemas.microsoft.com/office/drawing/2014/main" id="{08956E3B-44E3-C739-9807-F5B3AC764123}"/>
              </a:ext>
            </a:extLst>
          </p:cNvPr>
          <p:cNvSpPr txBox="1"/>
          <p:nvPr/>
        </p:nvSpPr>
        <p:spPr>
          <a:xfrm>
            <a:off x="241825" y="208550"/>
            <a:ext cx="3732034" cy="584775"/>
          </a:xfrm>
          <a:prstGeom prst="rect">
            <a:avLst/>
          </a:prstGeom>
          <a:noFill/>
        </p:spPr>
        <p:txBody>
          <a:bodyPr wrap="square" rtlCol="0">
            <a:spAutoFit/>
          </a:bodyPr>
          <a:lstStyle/>
          <a:p>
            <a:r>
              <a:rPr lang="en-US" sz="1200" b="1" dirty="0">
                <a:latin typeface="Calibri" panose="020F0502020204030204" pitchFamily="34" charset="0"/>
                <a:cs typeface="Calibri" panose="020F0502020204030204" pitchFamily="34" charset="0"/>
              </a:rPr>
              <a:t>Your objective: </a:t>
            </a:r>
            <a:r>
              <a:rPr lang="en-GB" sz="800" dirty="0"/>
              <a:t>Pupils have access to weekly swimming and hydrotherapy sessions depending on their ability and needs.</a:t>
            </a:r>
            <a:endParaRPr lang="en-US" sz="800" dirty="0">
              <a:latin typeface="Calibri" panose="020F0502020204030204" pitchFamily="34" charset="0"/>
              <a:cs typeface="Calibri" panose="020F0502020204030204" pitchFamily="34" charset="0"/>
            </a:endParaRPr>
          </a:p>
          <a:p>
            <a:endParaRPr lang="en-US" sz="1200" b="1" dirty="0">
              <a:latin typeface="Calibri" panose="020F0502020204030204" pitchFamily="34" charset="0"/>
              <a:cs typeface="Calibri" panose="020F0502020204030204" pitchFamily="34" charset="0"/>
            </a:endParaRPr>
          </a:p>
        </p:txBody>
      </p:sp>
      <p:graphicFrame>
        <p:nvGraphicFramePr>
          <p:cNvPr id="2" name="Table 1">
            <a:extLst>
              <a:ext uri="{FF2B5EF4-FFF2-40B4-BE49-F238E27FC236}">
                <a16:creationId xmlns:a16="http://schemas.microsoft.com/office/drawing/2014/main" id="{3E931EEE-F173-2C9E-A785-A1E6D92FD218}"/>
              </a:ext>
            </a:extLst>
          </p:cNvPr>
          <p:cNvGraphicFramePr>
            <a:graphicFrameLocks noGrp="1"/>
          </p:cNvGraphicFramePr>
          <p:nvPr>
            <p:extLst>
              <p:ext uri="{D42A27DB-BD31-4B8C-83A1-F6EECF244321}">
                <p14:modId xmlns:p14="http://schemas.microsoft.com/office/powerpoint/2010/main" val="19254976"/>
              </p:ext>
            </p:extLst>
          </p:nvPr>
        </p:nvGraphicFramePr>
        <p:xfrm>
          <a:off x="110004" y="611021"/>
          <a:ext cx="5919535" cy="3482340"/>
        </p:xfrm>
        <a:graphic>
          <a:graphicData uri="http://schemas.openxmlformats.org/drawingml/2006/table">
            <a:tbl>
              <a:tblPr firstRow="1" bandRow="1">
                <a:tableStyleId>{5C22544A-7EE6-4342-B048-85BDC9FD1C3A}</a:tableStyleId>
              </a:tblPr>
              <a:tblGrid>
                <a:gridCol w="532679">
                  <a:extLst>
                    <a:ext uri="{9D8B030D-6E8A-4147-A177-3AD203B41FA5}">
                      <a16:colId xmlns:a16="http://schemas.microsoft.com/office/drawing/2014/main" val="1397519339"/>
                    </a:ext>
                  </a:extLst>
                </a:gridCol>
                <a:gridCol w="1708631">
                  <a:extLst>
                    <a:ext uri="{9D8B030D-6E8A-4147-A177-3AD203B41FA5}">
                      <a16:colId xmlns:a16="http://schemas.microsoft.com/office/drawing/2014/main" val="3874769663"/>
                    </a:ext>
                  </a:extLst>
                </a:gridCol>
                <a:gridCol w="1491916">
                  <a:extLst>
                    <a:ext uri="{9D8B030D-6E8A-4147-A177-3AD203B41FA5}">
                      <a16:colId xmlns:a16="http://schemas.microsoft.com/office/drawing/2014/main" val="279180329"/>
                    </a:ext>
                  </a:extLst>
                </a:gridCol>
                <a:gridCol w="1137358">
                  <a:extLst>
                    <a:ext uri="{9D8B030D-6E8A-4147-A177-3AD203B41FA5}">
                      <a16:colId xmlns:a16="http://schemas.microsoft.com/office/drawing/2014/main" val="1419483341"/>
                    </a:ext>
                  </a:extLst>
                </a:gridCol>
                <a:gridCol w="1048951">
                  <a:extLst>
                    <a:ext uri="{9D8B030D-6E8A-4147-A177-3AD203B41FA5}">
                      <a16:colId xmlns:a16="http://schemas.microsoft.com/office/drawing/2014/main" val="1532179531"/>
                    </a:ext>
                  </a:extLst>
                </a:gridCol>
              </a:tblGrid>
              <a:tr h="226247">
                <a:tc>
                  <a:txBody>
                    <a:bodyPr/>
                    <a:lstStyle/>
                    <a:p>
                      <a:pPr algn="ctr"/>
                      <a:endParaRPr lang="en-US" sz="700" dirty="0">
                        <a:solidFill>
                          <a:sysClr val="windowText" lastClr="000000"/>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algn="ctr"/>
                      <a:r>
                        <a:rPr lang="en-US" sz="700" dirty="0">
                          <a:solidFill>
                            <a:sysClr val="windowText" lastClr="000000"/>
                          </a:solidFill>
                          <a:latin typeface="Calibri" panose="020F0502020204030204" pitchFamily="34" charset="0"/>
                          <a:cs typeface="Calibri" panose="020F0502020204030204" pitchFamily="34" charset="0"/>
                        </a:rPr>
                        <a:t>Intent - what is your objective?</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algn="ctr"/>
                      <a:r>
                        <a:rPr lang="en-GB" sz="700" b="1" kern="1200" dirty="0">
                          <a:solidFill>
                            <a:sysClr val="windowText" lastClr="000000"/>
                          </a:solidFill>
                          <a:effectLst/>
                          <a:latin typeface="Calibri" panose="020F0502020204030204" pitchFamily="34" charset="0"/>
                          <a:ea typeface="+mn-ea"/>
                          <a:cs typeface="Calibri" panose="020F0502020204030204" pitchFamily="34" charset="0"/>
                        </a:rPr>
                        <a:t>Implementation - How will you achieve this?</a:t>
                      </a:r>
                      <a:endParaRPr lang="en-US" sz="700" dirty="0">
                        <a:solidFill>
                          <a:sysClr val="windowText" lastClr="000000"/>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marL="0" marR="0" lvl="0" indent="0" algn="ctr" defTabSz="575981" rtl="0" eaLnBrk="1" fontAlgn="auto" latinLnBrk="0" hangingPunct="1">
                        <a:lnSpc>
                          <a:spcPct val="100000"/>
                        </a:lnSpc>
                        <a:spcBef>
                          <a:spcPts val="0"/>
                        </a:spcBef>
                        <a:spcAft>
                          <a:spcPts val="0"/>
                        </a:spcAft>
                        <a:buClrTx/>
                        <a:buSzTx/>
                        <a:buFontTx/>
                        <a:buNone/>
                        <a:tabLst/>
                        <a:defRPr/>
                      </a:pPr>
                      <a:r>
                        <a:rPr lang="en-GB" sz="700" dirty="0">
                          <a:solidFill>
                            <a:sysClr val="windowText" lastClr="000000"/>
                          </a:solidFill>
                          <a:effectLst/>
                          <a:latin typeface="Calibri" panose="020F0502020204030204" pitchFamily="34" charset="0"/>
                          <a:ea typeface="Calibri" panose="020F0502020204030204" pitchFamily="34" charset="0"/>
                          <a:cs typeface="Calibri" panose="020F0502020204030204" pitchFamily="34" charset="0"/>
                        </a:rPr>
                        <a:t>Impact - What do you hope to see?</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marL="0" marR="0" lvl="0" indent="0" algn="ctr" defTabSz="575981" rtl="0" eaLnBrk="1" fontAlgn="auto" latinLnBrk="0" hangingPunct="1">
                        <a:lnSpc>
                          <a:spcPct val="100000"/>
                        </a:lnSpc>
                        <a:spcBef>
                          <a:spcPts val="0"/>
                        </a:spcBef>
                        <a:spcAft>
                          <a:spcPts val="0"/>
                        </a:spcAft>
                        <a:buClrTx/>
                        <a:buSzTx/>
                        <a:buFontTx/>
                        <a:buNone/>
                        <a:tabLst/>
                        <a:defRPr/>
                      </a:pPr>
                      <a:r>
                        <a:rPr lang="en-US" sz="700" dirty="0">
                          <a:solidFill>
                            <a:sysClr val="windowText" lastClr="000000"/>
                          </a:solidFill>
                          <a:effectLst/>
                          <a:latin typeface="Calibri" panose="020F0502020204030204" pitchFamily="34" charset="0"/>
                          <a:cs typeface="Calibri" panose="020F0502020204030204" pitchFamily="34" charset="0"/>
                        </a:rPr>
                        <a:t>Supporting evidence</a:t>
                      </a:r>
                      <a:endParaRPr lang="en-GB" sz="700" dirty="0">
                        <a:solidFill>
                          <a:sysClr val="windowText" lastClr="000000"/>
                        </a:solidFill>
                        <a:effectLst/>
                        <a:latin typeface="Calibri" panose="020F0502020204030204" pitchFamily="34" charset="0"/>
                        <a:ea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extLst>
                  <a:ext uri="{0D108BD9-81ED-4DB2-BD59-A6C34878D82A}">
                    <a16:rowId xmlns:a16="http://schemas.microsoft.com/office/drawing/2014/main" val="938675785"/>
                  </a:ext>
                </a:extLst>
              </a:tr>
              <a:tr h="0">
                <a:tc>
                  <a:txBody>
                    <a:bodyPr/>
                    <a:lstStyle/>
                    <a:p>
                      <a:pPr marL="0" marR="0" lvl="0" indent="0" algn="ctr" defTabSz="575981" rtl="0" eaLnBrk="1" fontAlgn="auto" latinLnBrk="0" hangingPunct="1">
                        <a:lnSpc>
                          <a:spcPct val="100000"/>
                        </a:lnSpc>
                        <a:spcBef>
                          <a:spcPts val="0"/>
                        </a:spcBef>
                        <a:spcAft>
                          <a:spcPts val="0"/>
                        </a:spcAft>
                        <a:buClrTx/>
                        <a:buSzTx/>
                        <a:buFontTx/>
                        <a:buNone/>
                        <a:tabLst/>
                        <a:defRPr/>
                      </a:pPr>
                      <a:r>
                        <a:rPr lang="en-US" sz="650" b="1" dirty="0">
                          <a:effectLst/>
                          <a:latin typeface="Calibri" panose="020F0502020204030204" pitchFamily="34" charset="0"/>
                          <a:cs typeface="Calibri" panose="020F0502020204030204" pitchFamily="34" charset="0"/>
                        </a:rPr>
                        <a:t>Plan and monitor</a:t>
                      </a:r>
                      <a:br>
                        <a:rPr lang="en-US" sz="700" b="1" dirty="0">
                          <a:effectLst/>
                          <a:latin typeface="Calibri" panose="020F0502020204030204" pitchFamily="34" charset="0"/>
                          <a:cs typeface="Calibri" panose="020F0502020204030204" pitchFamily="34" charset="0"/>
                        </a:rPr>
                      </a:br>
                      <a:r>
                        <a:rPr lang="en-US" sz="500" b="1" dirty="0">
                          <a:effectLst/>
                          <a:latin typeface="Calibri" panose="020F0502020204030204" pitchFamily="34" charset="0"/>
                          <a:cs typeface="Calibri" panose="020F0502020204030204" pitchFamily="34" charset="0"/>
                        </a:rPr>
                        <a:t>(Complete now and monitor)</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l">
                        <a:lnSpc>
                          <a:spcPct val="100000"/>
                        </a:lnSpc>
                      </a:pPr>
                      <a:r>
                        <a:rPr lang="en-US" sz="600" dirty="0">
                          <a:solidFill>
                            <a:schemeClr val="tx1"/>
                          </a:solidFill>
                          <a:latin typeface="Calibri" panose="020F0502020204030204" pitchFamily="34" charset="0"/>
                          <a:cs typeface="Calibri" panose="020F0502020204030204" pitchFamily="34" charset="0"/>
                        </a:rPr>
                        <a:t>Pupils have access to weekly swimming and hydrotherapy sessions depending on their ability and needs. </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solidFill>
                            <a:schemeClr val="tx1"/>
                          </a:solidFill>
                          <a:latin typeface="Calibri" panose="020F0502020204030204" pitchFamily="34" charset="0"/>
                          <a:cs typeface="Calibri" panose="020F0502020204030204" pitchFamily="34" charset="0"/>
                        </a:rPr>
                        <a:t>Swimming sessions booked </a:t>
                      </a:r>
                    </a:p>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solidFill>
                            <a:schemeClr val="tx1"/>
                          </a:solidFill>
                          <a:latin typeface="Calibri" panose="020F0502020204030204" pitchFamily="34" charset="0"/>
                          <a:cs typeface="Calibri" panose="020F0502020204030204" pitchFamily="34" charset="0"/>
                        </a:rPr>
                        <a:t>Trained staff to support with delivery of sessions</a:t>
                      </a:r>
                    </a:p>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solidFill>
                            <a:schemeClr val="tx1"/>
                          </a:solidFill>
                          <a:latin typeface="Calibri" panose="020F0502020204030204" pitchFamily="34" charset="0"/>
                          <a:cs typeface="Calibri" panose="020F0502020204030204" pitchFamily="34" charset="0"/>
                        </a:rPr>
                        <a:t>Risk assessments completed weekly </a:t>
                      </a:r>
                    </a:p>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solidFill>
                            <a:schemeClr val="tx1"/>
                          </a:solidFill>
                          <a:latin typeface="Calibri" panose="020F0502020204030204" pitchFamily="34" charset="0"/>
                          <a:cs typeface="Calibri" panose="020F0502020204030204" pitchFamily="34" charset="0"/>
                        </a:rPr>
                        <a:t>Physiotherapy consultation re programs offered in the hydro pool</a:t>
                      </a:r>
                    </a:p>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solidFill>
                            <a:schemeClr val="tx1"/>
                          </a:solidFill>
                          <a:latin typeface="Calibri" panose="020F0502020204030204" pitchFamily="34" charset="0"/>
                          <a:cs typeface="Calibri" panose="020F0502020204030204" pitchFamily="34" charset="0"/>
                        </a:rPr>
                        <a:t>First Aid/ Minibus trained staff for swimming sessions </a:t>
                      </a:r>
                    </a:p>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solidFill>
                            <a:schemeClr val="tx1"/>
                          </a:solidFill>
                          <a:latin typeface="Calibri" panose="020F0502020204030204" pitchFamily="34" charset="0"/>
                          <a:cs typeface="Calibri" panose="020F0502020204030204" pitchFamily="34" charset="0"/>
                        </a:rPr>
                        <a:t>PE Lead to implement a fair plan for the academic year that caters for all learners </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solidFill>
                            <a:schemeClr val="tx1"/>
                          </a:solidFill>
                          <a:latin typeface="Calibri" panose="020F0502020204030204" pitchFamily="34" charset="0"/>
                          <a:cs typeface="Calibri" panose="020F0502020204030204" pitchFamily="34" charset="0"/>
                        </a:rPr>
                        <a:t>Pupils show progress in swimming and physical development </a:t>
                      </a:r>
                    </a:p>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solidFill>
                            <a:schemeClr val="tx1"/>
                          </a:solidFill>
                          <a:latin typeface="Calibri" panose="020F0502020204030204" pitchFamily="34" charset="0"/>
                          <a:cs typeface="Calibri" panose="020F0502020204030204" pitchFamily="34" charset="0"/>
                        </a:rPr>
                        <a:t>Staff are confident in delivering sessions that meet the needs of all learners </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solidFill>
                            <a:schemeClr val="tx1"/>
                          </a:solidFill>
                          <a:latin typeface="Calibri" panose="020F0502020204030204" pitchFamily="34" charset="0"/>
                          <a:cs typeface="Calibri" panose="020F0502020204030204" pitchFamily="34" charset="0"/>
                        </a:rPr>
                        <a:t>Pupil voice continues to show the pupils interest in swimming</a:t>
                      </a: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solidFill>
                          <a:schemeClr val="tx1"/>
                        </a:solidFill>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solidFill>
                            <a:schemeClr val="tx1"/>
                          </a:solidFill>
                          <a:latin typeface="Calibri" panose="020F0502020204030204" pitchFamily="34" charset="0"/>
                          <a:cs typeface="Calibri" panose="020F0502020204030204" pitchFamily="34" charset="0"/>
                        </a:rPr>
                        <a:t>Pupils' physical development is captured and evidenced via annual review targets </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968936110"/>
                  </a:ext>
                </a:extLst>
              </a:tr>
              <a:tr h="164253">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algn="ctr"/>
                      <a:r>
                        <a:rPr lang="en-US" sz="700" b="1" dirty="0">
                          <a:solidFill>
                            <a:sysClr val="windowText" lastClr="000000"/>
                          </a:solidFill>
                          <a:latin typeface="Calibri" panose="020F0502020204030204" pitchFamily="34" charset="0"/>
                          <a:cs typeface="Calibri" panose="020F0502020204030204" pitchFamily="34" charset="0"/>
                        </a:rPr>
                        <a:t>What impact have you seen?</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algn="ctr"/>
                      <a:r>
                        <a:rPr lang="en-GB" sz="700" b="1" kern="1200" dirty="0">
                          <a:solidFill>
                            <a:sysClr val="windowText" lastClr="000000"/>
                          </a:solidFill>
                          <a:effectLst/>
                          <a:latin typeface="Calibri" panose="020F0502020204030204" pitchFamily="34" charset="0"/>
                          <a:ea typeface="+mn-ea"/>
                          <a:cs typeface="Calibri" panose="020F0502020204030204" pitchFamily="34" charset="0"/>
                        </a:rPr>
                        <a:t>Are the improvements sustainable? How?</a:t>
                      </a:r>
                      <a:endParaRPr lang="en-US" sz="700" b="1" dirty="0">
                        <a:solidFill>
                          <a:sysClr val="windowText" lastClr="000000"/>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marL="0" marR="0" lvl="0" indent="0" algn="ctr" defTabSz="575981" rtl="0" eaLnBrk="1" fontAlgn="auto" latinLnBrk="0" hangingPunct="1">
                        <a:lnSpc>
                          <a:spcPct val="100000"/>
                        </a:lnSpc>
                        <a:spcBef>
                          <a:spcPts val="0"/>
                        </a:spcBef>
                        <a:spcAft>
                          <a:spcPts val="0"/>
                        </a:spcAft>
                        <a:buClrTx/>
                        <a:buSzTx/>
                        <a:buFontTx/>
                        <a:buNone/>
                        <a:tabLst/>
                        <a:defRPr/>
                      </a:pPr>
                      <a:r>
                        <a:rPr lang="en-GB" sz="700" b="1" dirty="0">
                          <a:solidFill>
                            <a:sysClr val="windowText" lastClr="000000"/>
                          </a:solidFill>
                          <a:effectLst/>
                          <a:latin typeface="Calibri" panose="020F0502020204030204" pitchFamily="34" charset="0"/>
                          <a:ea typeface="Calibri" panose="020F0502020204030204" pitchFamily="34" charset="0"/>
                          <a:cs typeface="Calibri" panose="020F0502020204030204" pitchFamily="34" charset="0"/>
                        </a:rPr>
                        <a:t>Supporting evidence</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marL="0" marR="0" lvl="0" indent="0" algn="ctr" defTabSz="575981" rtl="0" eaLnBrk="1" fontAlgn="auto" latinLnBrk="0" hangingPunct="1">
                        <a:lnSpc>
                          <a:spcPct val="100000"/>
                        </a:lnSpc>
                        <a:spcBef>
                          <a:spcPts val="0"/>
                        </a:spcBef>
                        <a:spcAft>
                          <a:spcPts val="0"/>
                        </a:spcAft>
                        <a:buClrTx/>
                        <a:buSzTx/>
                        <a:buFontTx/>
                        <a:buNone/>
                        <a:tabLst/>
                        <a:defRPr/>
                      </a:pPr>
                      <a:r>
                        <a:rPr lang="en-US" sz="700" b="1" dirty="0">
                          <a:solidFill>
                            <a:sysClr val="windowText" lastClr="000000"/>
                          </a:solidFill>
                          <a:effectLst/>
                          <a:latin typeface="Calibri" panose="020F0502020204030204" pitchFamily="34" charset="0"/>
                          <a:cs typeface="Calibri" panose="020F0502020204030204" pitchFamily="34" charset="0"/>
                        </a:rPr>
                        <a:t>Approx. cost</a:t>
                      </a:r>
                      <a:endParaRPr lang="en-GB" sz="700" b="1" dirty="0">
                        <a:solidFill>
                          <a:sysClr val="windowText" lastClr="000000"/>
                        </a:solidFill>
                        <a:effectLst/>
                        <a:latin typeface="Calibri" panose="020F0502020204030204" pitchFamily="34" charset="0"/>
                        <a:ea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extLst>
                  <a:ext uri="{0D108BD9-81ED-4DB2-BD59-A6C34878D82A}">
                    <a16:rowId xmlns:a16="http://schemas.microsoft.com/office/drawing/2014/main" val="3420514327"/>
                  </a:ext>
                </a:extLst>
              </a:tr>
              <a:tr h="370840">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ctr" defTabSz="575981" rtl="0" eaLnBrk="1" fontAlgn="auto" latinLnBrk="0" hangingPunct="1">
                        <a:lnSpc>
                          <a:spcPct val="100000"/>
                        </a:lnSpc>
                        <a:spcBef>
                          <a:spcPts val="0"/>
                        </a:spcBef>
                        <a:spcAft>
                          <a:spcPts val="0"/>
                        </a:spcAft>
                        <a:buClrTx/>
                        <a:buSzTx/>
                        <a:buFontTx/>
                        <a:buNone/>
                        <a:tabLst/>
                        <a:defRPr/>
                      </a:pPr>
                      <a:endParaRPr lang="en-US" sz="700" b="1" dirty="0">
                        <a:latin typeface="Calibri" panose="020F0502020204030204" pitchFamily="34" charset="0"/>
                        <a:cs typeface="Calibri" panose="020F0502020204030204" pitchFamily="34" charset="0"/>
                      </a:endParaRPr>
                    </a:p>
                    <a:p>
                      <a:pPr marL="0" marR="0" lvl="0" indent="0" algn="ctr" defTabSz="575981" rtl="0" eaLnBrk="1" fontAlgn="auto" latinLnBrk="0" hangingPunct="1">
                        <a:lnSpc>
                          <a:spcPct val="100000"/>
                        </a:lnSpc>
                        <a:spcBef>
                          <a:spcPts val="0"/>
                        </a:spcBef>
                        <a:spcAft>
                          <a:spcPts val="0"/>
                        </a:spcAft>
                        <a:buClrTx/>
                        <a:buSzTx/>
                        <a:buFontTx/>
                        <a:buNone/>
                        <a:tabLst/>
                        <a:defRPr/>
                      </a:pPr>
                      <a:endParaRPr lang="en-US" sz="700" b="1" dirty="0">
                        <a:latin typeface="Calibri" panose="020F0502020204030204" pitchFamily="34" charset="0"/>
                        <a:cs typeface="Calibri" panose="020F0502020204030204" pitchFamily="34" charset="0"/>
                      </a:endParaRPr>
                    </a:p>
                    <a:p>
                      <a:pPr marL="0" marR="0" lvl="0" indent="0" algn="ctr" defTabSz="575981" rtl="0" eaLnBrk="1" fontAlgn="auto" latinLnBrk="0" hangingPunct="1">
                        <a:lnSpc>
                          <a:spcPct val="100000"/>
                        </a:lnSpc>
                        <a:spcBef>
                          <a:spcPts val="0"/>
                        </a:spcBef>
                        <a:spcAft>
                          <a:spcPts val="0"/>
                        </a:spcAft>
                        <a:buClrTx/>
                        <a:buSzTx/>
                        <a:buFontTx/>
                        <a:buNone/>
                        <a:tabLst/>
                        <a:defRPr/>
                      </a:pPr>
                      <a:r>
                        <a:rPr lang="en-US" sz="650" b="1" dirty="0">
                          <a:latin typeface="Calibri" panose="020F0502020204030204" pitchFamily="34" charset="0"/>
                          <a:cs typeface="Calibri" panose="020F0502020204030204" pitchFamily="34" charset="0"/>
                        </a:rPr>
                        <a:t>Evaluate</a:t>
                      </a:r>
                      <a:r>
                        <a:rPr lang="en-US" sz="700" b="1" dirty="0">
                          <a:latin typeface="Calibri" panose="020F0502020204030204" pitchFamily="34" charset="0"/>
                          <a:cs typeface="Calibri" panose="020F0502020204030204" pitchFamily="34" charset="0"/>
                        </a:rPr>
                        <a:t> </a:t>
                      </a:r>
                      <a:r>
                        <a:rPr lang="en-US" sz="500" b="1" dirty="0">
                          <a:latin typeface="Calibri" panose="020F0502020204030204" pitchFamily="34" charset="0"/>
                          <a:cs typeface="Calibri" panose="020F0502020204030204" pitchFamily="34" charset="0"/>
                        </a:rPr>
                        <a:t>(Complete in July)</a:t>
                      </a: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GB" sz="700" dirty="0"/>
                        <a:t>Swimming and hydrotherapy sessions during the Autumn Term improved pupils' water confidence, physical development and independence. Targeted pupils made personalised progress towards their EHCP and physiotherapy outcomes, with increased confidence in the pool and improved mobility and strength. Following essential repairs to the swimming pool, sessions were suspended for the remainder of the academic year; however, pupils who accessed the provision demonstrated positive progress during the time it was available.</a:t>
                      </a:r>
                      <a:endParaRPr lang="en-US" sz="500" dirty="0">
                        <a:solidFill>
                          <a:schemeClr val="tx1"/>
                        </a:solidFill>
                        <a:latin typeface="Calibri" panose="020F0502020204030204" pitchFamily="34" charset="0"/>
                        <a:cs typeface="Calibri" panose="020F0502020204030204" pitchFamily="34" charset="0"/>
                      </a:endParaRPr>
                    </a:p>
                    <a:p>
                      <a:pPr algn="l">
                        <a:lnSpc>
                          <a:spcPct val="100000"/>
                        </a:lnSpc>
                      </a:pPr>
                      <a:endParaRPr lang="en-US" sz="450" dirty="0">
                        <a:solidFill>
                          <a:schemeClr val="tx1"/>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GB" sz="700" dirty="0"/>
                        <a:t>Yes. Swimming pool repairs have now been completed, allowing sessions to resume next academic year. Specialist instructors, trained staff and personalised programmes remain in place, ensuring swimming and hydrotherapy continue to support pupils' physical development and EHCP outcomes.</a:t>
                      </a:r>
                      <a:endParaRPr lang="en-US" sz="500" dirty="0">
                        <a:solidFill>
                          <a:schemeClr val="tx1"/>
                        </a:solidFill>
                        <a:latin typeface="Calibri" panose="020F0502020204030204" pitchFamily="34" charset="0"/>
                        <a:cs typeface="Calibri" panose="020F0502020204030204" pitchFamily="34" charset="0"/>
                      </a:endParaRPr>
                    </a:p>
                    <a:p>
                      <a:pPr algn="l">
                        <a:lnSpc>
                          <a:spcPct val="100000"/>
                        </a:lnSpc>
                      </a:pPr>
                      <a:endParaRPr lang="en-US" sz="600" dirty="0">
                        <a:solidFill>
                          <a:schemeClr val="tx1"/>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GB" sz="700" dirty="0"/>
                        <a:t>Autumn Term swimming attendance. Complete PE swimming assessments. Evidence for Learning observations. Swim England awards. Physiotherapy reports and annual reviews.</a:t>
                      </a:r>
                      <a:endParaRPr lang="en-US" sz="500" dirty="0">
                        <a:solidFill>
                          <a:schemeClr val="tx1"/>
                        </a:solidFill>
                        <a:latin typeface="Calibri" panose="020F0502020204030204" pitchFamily="34" charset="0"/>
                        <a:cs typeface="Calibri" panose="020F0502020204030204" pitchFamily="34" charset="0"/>
                      </a:endParaRPr>
                    </a:p>
                    <a:p>
                      <a:pPr algn="l">
                        <a:lnSpc>
                          <a:spcPct val="100000"/>
                        </a:lnSpc>
                      </a:pPr>
                      <a:endParaRPr lang="en-US" sz="600" dirty="0">
                        <a:solidFill>
                          <a:schemeClr val="tx1"/>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GB" sz="800" dirty="0"/>
                        <a:t>Specialist swimming instructor: </a:t>
                      </a:r>
                      <a:r>
                        <a:rPr lang="en-GB" sz="800" b="0" dirty="0"/>
                        <a:t>£11,500</a:t>
                      </a:r>
                      <a:endParaRPr lang="en-US" sz="600" b="0" dirty="0">
                        <a:solidFill>
                          <a:schemeClr val="tx1"/>
                        </a:solidFill>
                        <a:latin typeface="Calibri" panose="020F0502020204030204" pitchFamily="34" charset="0"/>
                        <a:cs typeface="Calibri" panose="020F0502020204030204" pitchFamily="34" charset="0"/>
                      </a:endParaRPr>
                    </a:p>
                    <a:p>
                      <a:pPr algn="l">
                        <a:lnSpc>
                          <a:spcPct val="100000"/>
                        </a:lnSpc>
                      </a:pPr>
                      <a:endParaRPr lang="en-US" sz="600" dirty="0">
                        <a:solidFill>
                          <a:schemeClr val="tx1"/>
                        </a:solidFill>
                        <a:latin typeface="Calibri" panose="020F0502020204030204" pitchFamily="34" charset="0"/>
                        <a:cs typeface="Calibri" panose="020F0502020204030204" pitchFamily="34" charset="0"/>
                      </a:endParaRPr>
                    </a:p>
                    <a:p>
                      <a:pPr algn="l">
                        <a:lnSpc>
                          <a:spcPct val="100000"/>
                        </a:lnSpc>
                      </a:pPr>
                      <a:endParaRPr lang="en-US" sz="600" dirty="0">
                        <a:solidFill>
                          <a:schemeClr val="tx1"/>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672556584"/>
                  </a:ext>
                </a:extLst>
              </a:tr>
            </a:tbl>
          </a:graphicData>
        </a:graphic>
      </p:graphicFrame>
    </p:spTree>
    <p:extLst>
      <p:ext uri="{BB962C8B-B14F-4D97-AF65-F5344CB8AC3E}">
        <p14:creationId xmlns:p14="http://schemas.microsoft.com/office/powerpoint/2010/main" val="292040079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094FA2-8340-0B2B-59CD-4A0DD86358AF}"/>
            </a:ext>
          </a:extLst>
        </p:cNvPr>
        <p:cNvGrpSpPr/>
        <p:nvPr/>
      </p:nvGrpSpPr>
      <p:grpSpPr>
        <a:xfrm>
          <a:off x="0" y="0"/>
          <a:ext cx="0" cy="0"/>
          <a:chOff x="0" y="0"/>
          <a:chExt cx="0" cy="0"/>
        </a:xfrm>
      </p:grpSpPr>
      <p:pic>
        <p:nvPicPr>
          <p:cNvPr id="3" name="Picture 2" descr="A screenshot of a computer&#10;&#10;AI-generated content may be incorrect.">
            <a:extLst>
              <a:ext uri="{FF2B5EF4-FFF2-40B4-BE49-F238E27FC236}">
                <a16:creationId xmlns:a16="http://schemas.microsoft.com/office/drawing/2014/main" id="{46ACC86A-8EFB-CC91-83DB-0351EA2D9A5F}"/>
              </a:ext>
            </a:extLst>
          </p:cNvPr>
          <p:cNvPicPr>
            <a:picLocks noChangeAspect="1"/>
          </p:cNvPicPr>
          <p:nvPr/>
        </p:nvPicPr>
        <p:blipFill>
          <a:blip r:embed="rId2"/>
          <a:stretch>
            <a:fillRect/>
          </a:stretch>
        </p:blipFill>
        <p:spPr>
          <a:xfrm>
            <a:off x="-16769" y="0"/>
            <a:ext cx="6166284" cy="4322536"/>
          </a:xfrm>
          <a:prstGeom prst="rect">
            <a:avLst/>
          </a:prstGeom>
        </p:spPr>
      </p:pic>
      <p:sp>
        <p:nvSpPr>
          <p:cNvPr id="4" name="TextBox 3">
            <a:extLst>
              <a:ext uri="{FF2B5EF4-FFF2-40B4-BE49-F238E27FC236}">
                <a16:creationId xmlns:a16="http://schemas.microsoft.com/office/drawing/2014/main" id="{3503C286-6601-B5F6-57C4-A0836621D28E}"/>
              </a:ext>
            </a:extLst>
          </p:cNvPr>
          <p:cNvSpPr txBox="1"/>
          <p:nvPr/>
        </p:nvSpPr>
        <p:spPr>
          <a:xfrm>
            <a:off x="241825" y="208550"/>
            <a:ext cx="3559359" cy="561692"/>
          </a:xfrm>
          <a:prstGeom prst="rect">
            <a:avLst/>
          </a:prstGeom>
          <a:noFill/>
        </p:spPr>
        <p:txBody>
          <a:bodyPr wrap="square" rtlCol="0">
            <a:spAutoFit/>
          </a:bodyPr>
          <a:lstStyle/>
          <a:p>
            <a:r>
              <a:rPr lang="en-US" sz="1000" b="1" dirty="0">
                <a:latin typeface="Calibri" panose="020F0502020204030204" pitchFamily="34" charset="0"/>
                <a:cs typeface="Calibri" panose="020F0502020204030204" pitchFamily="34" charset="0"/>
              </a:rPr>
              <a:t>Your objective: </a:t>
            </a:r>
            <a:r>
              <a:rPr lang="en-GB" sz="1000" dirty="0"/>
              <a:t>Provide opportunities for pupils to be physically active both in school and within the community</a:t>
            </a:r>
            <a:endParaRPr lang="en-US" sz="500" dirty="0">
              <a:latin typeface="Calibri" panose="020F0502020204030204" pitchFamily="34" charset="0"/>
              <a:cs typeface="Calibri" panose="020F0502020204030204" pitchFamily="34" charset="0"/>
            </a:endParaRPr>
          </a:p>
          <a:p>
            <a:endParaRPr lang="en-US" sz="1000" b="1" dirty="0">
              <a:latin typeface="Calibri" panose="020F0502020204030204" pitchFamily="34" charset="0"/>
              <a:cs typeface="Calibri" panose="020F0502020204030204" pitchFamily="34" charset="0"/>
            </a:endParaRPr>
          </a:p>
        </p:txBody>
      </p:sp>
      <p:graphicFrame>
        <p:nvGraphicFramePr>
          <p:cNvPr id="2" name="Table 1">
            <a:extLst>
              <a:ext uri="{FF2B5EF4-FFF2-40B4-BE49-F238E27FC236}">
                <a16:creationId xmlns:a16="http://schemas.microsoft.com/office/drawing/2014/main" id="{EB5C837B-7071-41C7-EAE1-2ED2A10D5D17}"/>
              </a:ext>
            </a:extLst>
          </p:cNvPr>
          <p:cNvGraphicFramePr>
            <a:graphicFrameLocks noGrp="1"/>
          </p:cNvGraphicFramePr>
          <p:nvPr>
            <p:extLst>
              <p:ext uri="{D42A27DB-BD31-4B8C-83A1-F6EECF244321}">
                <p14:modId xmlns:p14="http://schemas.microsoft.com/office/powerpoint/2010/main" val="2861132569"/>
              </p:ext>
            </p:extLst>
          </p:nvPr>
        </p:nvGraphicFramePr>
        <p:xfrm>
          <a:off x="294842" y="694098"/>
          <a:ext cx="5530128" cy="3398520"/>
        </p:xfrm>
        <a:graphic>
          <a:graphicData uri="http://schemas.openxmlformats.org/drawingml/2006/table">
            <a:tbl>
              <a:tblPr firstRow="1" bandRow="1">
                <a:tableStyleId>{5C22544A-7EE6-4342-B048-85BDC9FD1C3A}</a:tableStyleId>
              </a:tblPr>
              <a:tblGrid>
                <a:gridCol w="497638">
                  <a:extLst>
                    <a:ext uri="{9D8B030D-6E8A-4147-A177-3AD203B41FA5}">
                      <a16:colId xmlns:a16="http://schemas.microsoft.com/office/drawing/2014/main" val="1397519339"/>
                    </a:ext>
                  </a:extLst>
                </a:gridCol>
                <a:gridCol w="1089660">
                  <a:extLst>
                    <a:ext uri="{9D8B030D-6E8A-4147-A177-3AD203B41FA5}">
                      <a16:colId xmlns:a16="http://schemas.microsoft.com/office/drawing/2014/main" val="3874769663"/>
                    </a:ext>
                  </a:extLst>
                </a:gridCol>
                <a:gridCol w="1510964">
                  <a:extLst>
                    <a:ext uri="{9D8B030D-6E8A-4147-A177-3AD203B41FA5}">
                      <a16:colId xmlns:a16="http://schemas.microsoft.com/office/drawing/2014/main" val="279180329"/>
                    </a:ext>
                  </a:extLst>
                </a:gridCol>
                <a:gridCol w="1422736">
                  <a:extLst>
                    <a:ext uri="{9D8B030D-6E8A-4147-A177-3AD203B41FA5}">
                      <a16:colId xmlns:a16="http://schemas.microsoft.com/office/drawing/2014/main" val="1419483341"/>
                    </a:ext>
                  </a:extLst>
                </a:gridCol>
                <a:gridCol w="1009130">
                  <a:extLst>
                    <a:ext uri="{9D8B030D-6E8A-4147-A177-3AD203B41FA5}">
                      <a16:colId xmlns:a16="http://schemas.microsoft.com/office/drawing/2014/main" val="1532179531"/>
                    </a:ext>
                  </a:extLst>
                </a:gridCol>
              </a:tblGrid>
              <a:tr h="226247">
                <a:tc>
                  <a:txBody>
                    <a:bodyPr/>
                    <a:lstStyle/>
                    <a:p>
                      <a:pPr algn="ctr"/>
                      <a:endParaRPr lang="en-US" sz="700" dirty="0">
                        <a:solidFill>
                          <a:sysClr val="windowText" lastClr="000000"/>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algn="ctr"/>
                      <a:r>
                        <a:rPr lang="en-US" sz="700" dirty="0">
                          <a:solidFill>
                            <a:sysClr val="windowText" lastClr="000000"/>
                          </a:solidFill>
                          <a:latin typeface="Calibri" panose="020F0502020204030204" pitchFamily="34" charset="0"/>
                          <a:cs typeface="Calibri" panose="020F0502020204030204" pitchFamily="34" charset="0"/>
                        </a:rPr>
                        <a:t>Intent - what is your objective?</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algn="ctr"/>
                      <a:r>
                        <a:rPr lang="en-GB" sz="700" b="1" kern="1200" dirty="0">
                          <a:solidFill>
                            <a:sysClr val="windowText" lastClr="000000"/>
                          </a:solidFill>
                          <a:effectLst/>
                          <a:latin typeface="Calibri" panose="020F0502020204030204" pitchFamily="34" charset="0"/>
                          <a:ea typeface="+mn-ea"/>
                          <a:cs typeface="Calibri" panose="020F0502020204030204" pitchFamily="34" charset="0"/>
                        </a:rPr>
                        <a:t>Implementation - How will you achieve this?</a:t>
                      </a:r>
                      <a:endParaRPr lang="en-US" sz="700" dirty="0">
                        <a:solidFill>
                          <a:sysClr val="windowText" lastClr="000000"/>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marL="0" marR="0" lvl="0" indent="0" algn="ctr" defTabSz="575981" rtl="0" eaLnBrk="1" fontAlgn="auto" latinLnBrk="0" hangingPunct="1">
                        <a:lnSpc>
                          <a:spcPct val="100000"/>
                        </a:lnSpc>
                        <a:spcBef>
                          <a:spcPts val="0"/>
                        </a:spcBef>
                        <a:spcAft>
                          <a:spcPts val="0"/>
                        </a:spcAft>
                        <a:buClrTx/>
                        <a:buSzTx/>
                        <a:buFontTx/>
                        <a:buNone/>
                        <a:tabLst/>
                        <a:defRPr/>
                      </a:pPr>
                      <a:r>
                        <a:rPr lang="en-GB" sz="700" dirty="0">
                          <a:solidFill>
                            <a:sysClr val="windowText" lastClr="000000"/>
                          </a:solidFill>
                          <a:effectLst/>
                          <a:latin typeface="Calibri" panose="020F0502020204030204" pitchFamily="34" charset="0"/>
                          <a:ea typeface="Calibri" panose="020F0502020204030204" pitchFamily="34" charset="0"/>
                          <a:cs typeface="Calibri" panose="020F0502020204030204" pitchFamily="34" charset="0"/>
                        </a:rPr>
                        <a:t>Impact - What do you hope to see?</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marL="0" marR="0" lvl="0" indent="0" algn="ctr" defTabSz="575981" rtl="0" eaLnBrk="1" fontAlgn="auto" latinLnBrk="0" hangingPunct="1">
                        <a:lnSpc>
                          <a:spcPct val="100000"/>
                        </a:lnSpc>
                        <a:spcBef>
                          <a:spcPts val="0"/>
                        </a:spcBef>
                        <a:spcAft>
                          <a:spcPts val="0"/>
                        </a:spcAft>
                        <a:buClrTx/>
                        <a:buSzTx/>
                        <a:buFontTx/>
                        <a:buNone/>
                        <a:tabLst/>
                        <a:defRPr/>
                      </a:pPr>
                      <a:r>
                        <a:rPr lang="en-US" sz="700" dirty="0">
                          <a:solidFill>
                            <a:sysClr val="windowText" lastClr="000000"/>
                          </a:solidFill>
                          <a:effectLst/>
                          <a:latin typeface="Calibri" panose="020F0502020204030204" pitchFamily="34" charset="0"/>
                          <a:cs typeface="Calibri" panose="020F0502020204030204" pitchFamily="34" charset="0"/>
                        </a:rPr>
                        <a:t>Supporting evidence</a:t>
                      </a:r>
                      <a:endParaRPr lang="en-GB" sz="700" dirty="0">
                        <a:solidFill>
                          <a:sysClr val="windowText" lastClr="000000"/>
                        </a:solidFill>
                        <a:effectLst/>
                        <a:latin typeface="Calibri" panose="020F0502020204030204" pitchFamily="34" charset="0"/>
                        <a:ea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extLst>
                  <a:ext uri="{0D108BD9-81ED-4DB2-BD59-A6C34878D82A}">
                    <a16:rowId xmlns:a16="http://schemas.microsoft.com/office/drawing/2014/main" val="938675785"/>
                  </a:ext>
                </a:extLst>
              </a:tr>
              <a:tr h="370840">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effectLst/>
                        <a:latin typeface="Calibri" panose="020F0502020204030204" pitchFamily="34" charset="0"/>
                        <a:cs typeface="Calibri" panose="020F0502020204030204" pitchFamily="34" charset="0"/>
                      </a:endParaRPr>
                    </a:p>
                    <a:p>
                      <a:pPr marL="0" marR="0" lvl="0" indent="0" algn="ctr" defTabSz="575981" rtl="0" eaLnBrk="1" fontAlgn="auto" latinLnBrk="0" hangingPunct="1">
                        <a:lnSpc>
                          <a:spcPct val="100000"/>
                        </a:lnSpc>
                        <a:spcBef>
                          <a:spcPts val="0"/>
                        </a:spcBef>
                        <a:spcAft>
                          <a:spcPts val="0"/>
                        </a:spcAft>
                        <a:buClrTx/>
                        <a:buSzTx/>
                        <a:buFontTx/>
                        <a:buNone/>
                        <a:tabLst/>
                        <a:defRPr/>
                      </a:pPr>
                      <a:endParaRPr lang="en-US" sz="700" b="1" dirty="0">
                        <a:effectLst/>
                        <a:latin typeface="Calibri" panose="020F0502020204030204" pitchFamily="34" charset="0"/>
                        <a:cs typeface="Calibri" panose="020F0502020204030204" pitchFamily="34" charset="0"/>
                      </a:endParaRPr>
                    </a:p>
                    <a:p>
                      <a:pPr marL="0" marR="0" lvl="0" indent="0" algn="ctr" defTabSz="575981" rtl="0" eaLnBrk="1" fontAlgn="auto" latinLnBrk="0" hangingPunct="1">
                        <a:lnSpc>
                          <a:spcPct val="100000"/>
                        </a:lnSpc>
                        <a:spcBef>
                          <a:spcPts val="0"/>
                        </a:spcBef>
                        <a:spcAft>
                          <a:spcPts val="0"/>
                        </a:spcAft>
                        <a:buClrTx/>
                        <a:buSzTx/>
                        <a:buFontTx/>
                        <a:buNone/>
                        <a:tabLst/>
                        <a:defRPr/>
                      </a:pPr>
                      <a:endParaRPr lang="en-US" sz="700" b="1" dirty="0">
                        <a:effectLst/>
                        <a:latin typeface="Calibri" panose="020F0502020204030204" pitchFamily="34" charset="0"/>
                        <a:cs typeface="Calibri" panose="020F0502020204030204" pitchFamily="34" charset="0"/>
                      </a:endParaRPr>
                    </a:p>
                    <a:p>
                      <a:pPr marL="0" marR="0" lvl="0" indent="0" algn="ctr" defTabSz="575981" rtl="0" eaLnBrk="1" fontAlgn="auto" latinLnBrk="0" hangingPunct="1">
                        <a:lnSpc>
                          <a:spcPct val="100000"/>
                        </a:lnSpc>
                        <a:spcBef>
                          <a:spcPts val="0"/>
                        </a:spcBef>
                        <a:spcAft>
                          <a:spcPts val="0"/>
                        </a:spcAft>
                        <a:buClrTx/>
                        <a:buSzTx/>
                        <a:buFontTx/>
                        <a:buNone/>
                        <a:tabLst/>
                        <a:defRPr/>
                      </a:pPr>
                      <a:r>
                        <a:rPr lang="en-US" sz="650" b="1" dirty="0">
                          <a:effectLst/>
                          <a:latin typeface="Calibri" panose="020F0502020204030204" pitchFamily="34" charset="0"/>
                          <a:cs typeface="Calibri" panose="020F0502020204030204" pitchFamily="34" charset="0"/>
                        </a:rPr>
                        <a:t>Plan and monitor</a:t>
                      </a:r>
                      <a:br>
                        <a:rPr lang="en-US" sz="700" b="1" dirty="0">
                          <a:effectLst/>
                          <a:latin typeface="Calibri" panose="020F0502020204030204" pitchFamily="34" charset="0"/>
                          <a:cs typeface="Calibri" panose="020F0502020204030204" pitchFamily="34" charset="0"/>
                        </a:rPr>
                      </a:br>
                      <a:r>
                        <a:rPr lang="en-US" sz="500" b="1" dirty="0">
                          <a:effectLst/>
                          <a:latin typeface="Calibri" panose="020F0502020204030204" pitchFamily="34" charset="0"/>
                          <a:cs typeface="Calibri" panose="020F0502020204030204" pitchFamily="34" charset="0"/>
                        </a:rPr>
                        <a:t>(Complete now and monitor)</a:t>
                      </a: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l">
                        <a:lnSpc>
                          <a:spcPct val="100000"/>
                        </a:lnSpc>
                      </a:pPr>
                      <a:r>
                        <a:rPr lang="en-GB" sz="800" dirty="0"/>
                        <a:t>Provide opportunities for pupils to be physically active both in school and within the community</a:t>
                      </a:r>
                      <a:endParaRPr lang="en-US" sz="600" dirty="0">
                        <a:solidFill>
                          <a:schemeClr val="tx1"/>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GB" sz="800" dirty="0"/>
                        <a:t>Weekly swimming and hydrotherapy for targeted pupils. Fortnightly visits to </a:t>
                      </a:r>
                      <a:r>
                        <a:rPr lang="en-GB" sz="800" b="0" dirty="0"/>
                        <a:t>NBC Gymnastics</a:t>
                      </a:r>
                      <a:r>
                        <a:rPr lang="en-GB" sz="800" dirty="0"/>
                        <a:t>. Specialist instructors and trained staff. Physiotherapy programmes where appropriate. Individual risk assessments. Equitable timetable for all eligible pupils.</a:t>
                      </a:r>
                      <a:endParaRPr lang="en-US" sz="600" dirty="0">
                        <a:solidFill>
                          <a:schemeClr val="tx1"/>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GB" sz="800" dirty="0"/>
                        <a:t>Increase participation in physical activity, improving pupils' confidence, physical development and enjoyment through inclusive school and community opportunities.</a:t>
                      </a:r>
                      <a:endParaRPr lang="en-US" sz="600" dirty="0">
                        <a:solidFill>
                          <a:schemeClr val="tx1"/>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solidFill>
                            <a:schemeClr val="tx1"/>
                          </a:solidFill>
                          <a:latin typeface="Calibri" panose="020F0502020204030204" pitchFamily="34" charset="0"/>
                          <a:cs typeface="Calibri" panose="020F0502020204030204" pitchFamily="34" charset="0"/>
                        </a:rPr>
                        <a:t>EFL </a:t>
                      </a:r>
                    </a:p>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solidFill>
                            <a:schemeClr val="tx1"/>
                          </a:solidFill>
                          <a:latin typeface="Calibri" panose="020F0502020204030204" pitchFamily="34" charset="0"/>
                          <a:cs typeface="Calibri" panose="020F0502020204030204" pitchFamily="34" charset="0"/>
                        </a:rPr>
                        <a:t>Physio repots </a:t>
                      </a:r>
                    </a:p>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solidFill>
                            <a:schemeClr val="tx1"/>
                          </a:solidFill>
                          <a:latin typeface="Calibri" panose="020F0502020204030204" pitchFamily="34" charset="0"/>
                          <a:cs typeface="Calibri" panose="020F0502020204030204" pitchFamily="34" charset="0"/>
                        </a:rPr>
                        <a:t>Class Dojo</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968936110"/>
                  </a:ext>
                </a:extLst>
              </a:tr>
              <a:tr h="164253">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algn="ctr"/>
                      <a:r>
                        <a:rPr lang="en-US" sz="700" b="1" dirty="0">
                          <a:solidFill>
                            <a:sysClr val="windowText" lastClr="000000"/>
                          </a:solidFill>
                          <a:latin typeface="Calibri" panose="020F0502020204030204" pitchFamily="34" charset="0"/>
                          <a:cs typeface="Calibri" panose="020F0502020204030204" pitchFamily="34" charset="0"/>
                        </a:rPr>
                        <a:t>What impact have you seen?</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algn="ctr"/>
                      <a:r>
                        <a:rPr lang="en-GB" sz="700" b="1" kern="1200" dirty="0">
                          <a:solidFill>
                            <a:sysClr val="windowText" lastClr="000000"/>
                          </a:solidFill>
                          <a:effectLst/>
                          <a:latin typeface="Calibri" panose="020F0502020204030204" pitchFamily="34" charset="0"/>
                          <a:ea typeface="+mn-ea"/>
                          <a:cs typeface="Calibri" panose="020F0502020204030204" pitchFamily="34" charset="0"/>
                        </a:rPr>
                        <a:t>Are the improvements sustainable? How?</a:t>
                      </a:r>
                      <a:endParaRPr lang="en-US" sz="700" b="1" dirty="0">
                        <a:solidFill>
                          <a:sysClr val="windowText" lastClr="000000"/>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marL="0" marR="0" lvl="0" indent="0" algn="ctr" defTabSz="575981" rtl="0" eaLnBrk="1" fontAlgn="auto" latinLnBrk="0" hangingPunct="1">
                        <a:lnSpc>
                          <a:spcPct val="100000"/>
                        </a:lnSpc>
                        <a:spcBef>
                          <a:spcPts val="0"/>
                        </a:spcBef>
                        <a:spcAft>
                          <a:spcPts val="0"/>
                        </a:spcAft>
                        <a:buClrTx/>
                        <a:buSzTx/>
                        <a:buFontTx/>
                        <a:buNone/>
                        <a:tabLst/>
                        <a:defRPr/>
                      </a:pPr>
                      <a:r>
                        <a:rPr lang="en-GB" sz="700" b="1" dirty="0">
                          <a:solidFill>
                            <a:sysClr val="windowText" lastClr="000000"/>
                          </a:solidFill>
                          <a:effectLst/>
                          <a:latin typeface="Calibri" panose="020F0502020204030204" pitchFamily="34" charset="0"/>
                          <a:ea typeface="Calibri" panose="020F0502020204030204" pitchFamily="34" charset="0"/>
                          <a:cs typeface="Calibri" panose="020F0502020204030204" pitchFamily="34" charset="0"/>
                        </a:rPr>
                        <a:t>Supporting evidence</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marL="0" marR="0" lvl="0" indent="0" algn="ctr" defTabSz="575981" rtl="0" eaLnBrk="1" fontAlgn="auto" latinLnBrk="0" hangingPunct="1">
                        <a:lnSpc>
                          <a:spcPct val="100000"/>
                        </a:lnSpc>
                        <a:spcBef>
                          <a:spcPts val="0"/>
                        </a:spcBef>
                        <a:spcAft>
                          <a:spcPts val="0"/>
                        </a:spcAft>
                        <a:buClrTx/>
                        <a:buSzTx/>
                        <a:buFontTx/>
                        <a:buNone/>
                        <a:tabLst/>
                        <a:defRPr/>
                      </a:pPr>
                      <a:r>
                        <a:rPr lang="en-US" sz="700" b="1" dirty="0">
                          <a:solidFill>
                            <a:sysClr val="windowText" lastClr="000000"/>
                          </a:solidFill>
                          <a:effectLst/>
                          <a:latin typeface="Calibri" panose="020F0502020204030204" pitchFamily="34" charset="0"/>
                          <a:cs typeface="Calibri" panose="020F0502020204030204" pitchFamily="34" charset="0"/>
                        </a:rPr>
                        <a:t>Approx. cost</a:t>
                      </a:r>
                      <a:endParaRPr lang="en-GB" sz="700" b="1" dirty="0">
                        <a:solidFill>
                          <a:sysClr val="windowText" lastClr="000000"/>
                        </a:solidFill>
                        <a:effectLst/>
                        <a:latin typeface="Calibri" panose="020F0502020204030204" pitchFamily="34" charset="0"/>
                        <a:ea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extLst>
                  <a:ext uri="{0D108BD9-81ED-4DB2-BD59-A6C34878D82A}">
                    <a16:rowId xmlns:a16="http://schemas.microsoft.com/office/drawing/2014/main" val="3420514327"/>
                  </a:ext>
                </a:extLst>
              </a:tr>
              <a:tr h="370840">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ctr" defTabSz="575981" rtl="0" eaLnBrk="1" fontAlgn="auto" latinLnBrk="0" hangingPunct="1">
                        <a:lnSpc>
                          <a:spcPct val="100000"/>
                        </a:lnSpc>
                        <a:spcBef>
                          <a:spcPts val="0"/>
                        </a:spcBef>
                        <a:spcAft>
                          <a:spcPts val="0"/>
                        </a:spcAft>
                        <a:buClrTx/>
                        <a:buSzTx/>
                        <a:buFontTx/>
                        <a:buNone/>
                        <a:tabLst/>
                        <a:defRPr/>
                      </a:pPr>
                      <a:endParaRPr lang="en-US" sz="700" b="1" dirty="0">
                        <a:latin typeface="Calibri" panose="020F0502020204030204" pitchFamily="34" charset="0"/>
                        <a:cs typeface="Calibri" panose="020F0502020204030204" pitchFamily="34" charset="0"/>
                      </a:endParaRPr>
                    </a:p>
                    <a:p>
                      <a:pPr marL="0" marR="0" lvl="0" indent="0" algn="ctr" defTabSz="575981" rtl="0" eaLnBrk="1" fontAlgn="auto" latinLnBrk="0" hangingPunct="1">
                        <a:lnSpc>
                          <a:spcPct val="100000"/>
                        </a:lnSpc>
                        <a:spcBef>
                          <a:spcPts val="0"/>
                        </a:spcBef>
                        <a:spcAft>
                          <a:spcPts val="0"/>
                        </a:spcAft>
                        <a:buClrTx/>
                        <a:buSzTx/>
                        <a:buFontTx/>
                        <a:buNone/>
                        <a:tabLst/>
                        <a:defRPr/>
                      </a:pPr>
                      <a:endParaRPr lang="en-US" sz="700" b="1" dirty="0">
                        <a:latin typeface="Calibri" panose="020F0502020204030204" pitchFamily="34" charset="0"/>
                        <a:cs typeface="Calibri" panose="020F0502020204030204" pitchFamily="34" charset="0"/>
                      </a:endParaRPr>
                    </a:p>
                    <a:p>
                      <a:pPr marL="0" marR="0" lvl="0" indent="0" algn="ctr" defTabSz="575981" rtl="0" eaLnBrk="1" fontAlgn="auto" latinLnBrk="0" hangingPunct="1">
                        <a:lnSpc>
                          <a:spcPct val="100000"/>
                        </a:lnSpc>
                        <a:spcBef>
                          <a:spcPts val="0"/>
                        </a:spcBef>
                        <a:spcAft>
                          <a:spcPts val="0"/>
                        </a:spcAft>
                        <a:buClrTx/>
                        <a:buSzTx/>
                        <a:buFontTx/>
                        <a:buNone/>
                        <a:tabLst/>
                        <a:defRPr/>
                      </a:pPr>
                      <a:r>
                        <a:rPr lang="en-US" sz="650" b="1" dirty="0">
                          <a:latin typeface="Calibri" panose="020F0502020204030204" pitchFamily="34" charset="0"/>
                          <a:cs typeface="Calibri" panose="020F0502020204030204" pitchFamily="34" charset="0"/>
                        </a:rPr>
                        <a:t>Evaluate</a:t>
                      </a:r>
                      <a:r>
                        <a:rPr lang="en-US" sz="700" b="1" dirty="0">
                          <a:latin typeface="Calibri" panose="020F0502020204030204" pitchFamily="34" charset="0"/>
                          <a:cs typeface="Calibri" panose="020F0502020204030204" pitchFamily="34" charset="0"/>
                        </a:rPr>
                        <a:t> </a:t>
                      </a:r>
                      <a:r>
                        <a:rPr lang="en-US" sz="500" b="1" dirty="0">
                          <a:latin typeface="Calibri" panose="020F0502020204030204" pitchFamily="34" charset="0"/>
                          <a:cs typeface="Calibri" panose="020F0502020204030204" pitchFamily="34" charset="0"/>
                        </a:rPr>
                        <a:t>(Complete in July)</a:t>
                      </a: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GB" sz="700" dirty="0"/>
                        <a:t>Improved confidence, coordination, strength and independence. Progress towards EHCP and physiotherapy outcomes. Increased participation, resilience and enjoyment of physical activity. Access to specialist community facilities.</a:t>
                      </a:r>
                      <a:endParaRPr lang="en-US" sz="500" dirty="0">
                        <a:solidFill>
                          <a:schemeClr val="tx1"/>
                        </a:solidFill>
                        <a:latin typeface="Calibri" panose="020F0502020204030204" pitchFamily="34" charset="0"/>
                        <a:cs typeface="Calibri" panose="020F0502020204030204" pitchFamily="34" charset="0"/>
                      </a:endParaRPr>
                    </a:p>
                    <a:p>
                      <a:pPr algn="l">
                        <a:lnSpc>
                          <a:spcPct val="100000"/>
                        </a:lnSpc>
                      </a:pPr>
                      <a:endParaRPr lang="en-US" sz="450" dirty="0">
                        <a:solidFill>
                          <a:schemeClr val="tx1"/>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l">
                        <a:lnSpc>
                          <a:spcPct val="100000"/>
                        </a:lnSpc>
                      </a:pPr>
                      <a:r>
                        <a:rPr lang="en-GB" sz="700" dirty="0"/>
                        <a:t>Yes. Community partnerships, including </a:t>
                      </a:r>
                      <a:r>
                        <a:rPr lang="en-GB" sz="700" b="1" dirty="0"/>
                        <a:t>NBC Gymnastics</a:t>
                      </a:r>
                      <a:r>
                        <a:rPr lang="en-GB" sz="700" dirty="0"/>
                        <a:t>, are well established and will continue to provide pupils with access to specialist facilities and coaching. Staff have developed the confidence to deliver a wider range of physical activities, while embedded opportunities such as PE lessons, lunchtime clubs and enrichment activities ensure pupils remain active throughout the school year.</a:t>
                      </a:r>
                      <a:endParaRPr lang="en-US" sz="500" dirty="0">
                        <a:solidFill>
                          <a:schemeClr val="tx1"/>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GB" sz="700" dirty="0"/>
                        <a:t>Swimming certificates. Evidence for Learning. Physiotherapy reports. EHCP reviews. Pupil voice. NBC Gymnastics attendance records and photographs</a:t>
                      </a:r>
                      <a:endParaRPr lang="en-US" sz="500" dirty="0">
                        <a:solidFill>
                          <a:schemeClr val="tx1"/>
                        </a:solidFill>
                        <a:latin typeface="Calibri" panose="020F0502020204030204" pitchFamily="34" charset="0"/>
                        <a:cs typeface="Calibri" panose="020F0502020204030204" pitchFamily="34" charset="0"/>
                      </a:endParaRPr>
                    </a:p>
                    <a:p>
                      <a:pPr algn="l">
                        <a:lnSpc>
                          <a:spcPct val="100000"/>
                        </a:lnSpc>
                      </a:pPr>
                      <a:endParaRPr lang="en-US" sz="600" dirty="0">
                        <a:solidFill>
                          <a:schemeClr val="tx1"/>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l">
                        <a:lnSpc>
                          <a:spcPct val="100000"/>
                        </a:lnSpc>
                      </a:pPr>
                      <a:r>
                        <a:rPr lang="en-GB" sz="800" dirty="0"/>
                        <a:t>NBC Gymnastics (20 sessions @ £95): £1,900</a:t>
                      </a:r>
                      <a:endParaRPr lang="en-US" sz="600" dirty="0">
                        <a:solidFill>
                          <a:schemeClr val="tx1"/>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672556584"/>
                  </a:ext>
                </a:extLst>
              </a:tr>
            </a:tbl>
          </a:graphicData>
        </a:graphic>
      </p:graphicFrame>
    </p:spTree>
    <p:extLst>
      <p:ext uri="{BB962C8B-B14F-4D97-AF65-F5344CB8AC3E}">
        <p14:creationId xmlns:p14="http://schemas.microsoft.com/office/powerpoint/2010/main" val="253621141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DF2AFC-9A7C-DB8D-90BA-312A1E67F5A5}"/>
            </a:ext>
          </a:extLst>
        </p:cNvPr>
        <p:cNvGrpSpPr/>
        <p:nvPr/>
      </p:nvGrpSpPr>
      <p:grpSpPr>
        <a:xfrm>
          <a:off x="0" y="0"/>
          <a:ext cx="0" cy="0"/>
          <a:chOff x="0" y="0"/>
          <a:chExt cx="0" cy="0"/>
        </a:xfrm>
      </p:grpSpPr>
      <p:pic>
        <p:nvPicPr>
          <p:cNvPr id="3" name="Picture 2" descr="A screenshot of a computer&#10;&#10;AI-generated content may be incorrect.">
            <a:extLst>
              <a:ext uri="{FF2B5EF4-FFF2-40B4-BE49-F238E27FC236}">
                <a16:creationId xmlns:a16="http://schemas.microsoft.com/office/drawing/2014/main" id="{66EA4D50-E9BD-B19E-DF26-D7A38A9C06EF}"/>
              </a:ext>
            </a:extLst>
          </p:cNvPr>
          <p:cNvPicPr>
            <a:picLocks noChangeAspect="1"/>
          </p:cNvPicPr>
          <p:nvPr/>
        </p:nvPicPr>
        <p:blipFill>
          <a:blip r:embed="rId2"/>
          <a:stretch>
            <a:fillRect/>
          </a:stretch>
        </p:blipFill>
        <p:spPr>
          <a:xfrm>
            <a:off x="-16769" y="0"/>
            <a:ext cx="6166284" cy="4322536"/>
          </a:xfrm>
          <a:prstGeom prst="rect">
            <a:avLst/>
          </a:prstGeom>
        </p:spPr>
      </p:pic>
      <p:sp>
        <p:nvSpPr>
          <p:cNvPr id="4" name="TextBox 3">
            <a:extLst>
              <a:ext uri="{FF2B5EF4-FFF2-40B4-BE49-F238E27FC236}">
                <a16:creationId xmlns:a16="http://schemas.microsoft.com/office/drawing/2014/main" id="{7415927F-87F2-05EB-8DD1-359F1166BACC}"/>
              </a:ext>
            </a:extLst>
          </p:cNvPr>
          <p:cNvSpPr txBox="1"/>
          <p:nvPr/>
        </p:nvSpPr>
        <p:spPr>
          <a:xfrm>
            <a:off x="241825" y="208550"/>
            <a:ext cx="3559359" cy="430887"/>
          </a:xfrm>
          <a:prstGeom prst="rect">
            <a:avLst/>
          </a:prstGeom>
          <a:noFill/>
        </p:spPr>
        <p:txBody>
          <a:bodyPr wrap="square" rtlCol="0">
            <a:spAutoFit/>
          </a:bodyPr>
          <a:lstStyle/>
          <a:p>
            <a:r>
              <a:rPr lang="en-US" sz="1050" b="1" dirty="0">
                <a:latin typeface="Calibri" panose="020F0502020204030204" pitchFamily="34" charset="0"/>
                <a:cs typeface="Calibri" panose="020F0502020204030204" pitchFamily="34" charset="0"/>
              </a:rPr>
              <a:t>Your objective:</a:t>
            </a:r>
            <a:r>
              <a:rPr lang="en-GB" sz="1050" dirty="0"/>
              <a:t> Ensure all staff are confident in delivering high-quality Physical Education.</a:t>
            </a:r>
            <a:endParaRPr lang="en-US" sz="1050" b="1" dirty="0">
              <a:latin typeface="Calibri" panose="020F0502020204030204" pitchFamily="34" charset="0"/>
              <a:cs typeface="Calibri" panose="020F0502020204030204" pitchFamily="34" charset="0"/>
            </a:endParaRPr>
          </a:p>
        </p:txBody>
      </p:sp>
      <p:graphicFrame>
        <p:nvGraphicFramePr>
          <p:cNvPr id="2" name="Table 1">
            <a:extLst>
              <a:ext uri="{FF2B5EF4-FFF2-40B4-BE49-F238E27FC236}">
                <a16:creationId xmlns:a16="http://schemas.microsoft.com/office/drawing/2014/main" id="{6FC2DE98-3E8B-8664-0AF1-4BC465269E4A}"/>
              </a:ext>
            </a:extLst>
          </p:cNvPr>
          <p:cNvGraphicFramePr>
            <a:graphicFrameLocks noGrp="1"/>
          </p:cNvGraphicFramePr>
          <p:nvPr>
            <p:extLst>
              <p:ext uri="{D42A27DB-BD31-4B8C-83A1-F6EECF244321}">
                <p14:modId xmlns:p14="http://schemas.microsoft.com/office/powerpoint/2010/main" val="4276723737"/>
              </p:ext>
            </p:extLst>
          </p:nvPr>
        </p:nvGraphicFramePr>
        <p:xfrm>
          <a:off x="144379" y="670215"/>
          <a:ext cx="5680591" cy="3605284"/>
        </p:xfrm>
        <a:graphic>
          <a:graphicData uri="http://schemas.openxmlformats.org/drawingml/2006/table">
            <a:tbl>
              <a:tblPr firstRow="1" bandRow="1">
                <a:tableStyleId>{5C22544A-7EE6-4342-B048-85BDC9FD1C3A}</a:tableStyleId>
              </a:tblPr>
              <a:tblGrid>
                <a:gridCol w="511178">
                  <a:extLst>
                    <a:ext uri="{9D8B030D-6E8A-4147-A177-3AD203B41FA5}">
                      <a16:colId xmlns:a16="http://schemas.microsoft.com/office/drawing/2014/main" val="1397519339"/>
                    </a:ext>
                  </a:extLst>
                </a:gridCol>
                <a:gridCol w="1488251">
                  <a:extLst>
                    <a:ext uri="{9D8B030D-6E8A-4147-A177-3AD203B41FA5}">
                      <a16:colId xmlns:a16="http://schemas.microsoft.com/office/drawing/2014/main" val="3874769663"/>
                    </a:ext>
                  </a:extLst>
                </a:gridCol>
                <a:gridCol w="1468947">
                  <a:extLst>
                    <a:ext uri="{9D8B030D-6E8A-4147-A177-3AD203B41FA5}">
                      <a16:colId xmlns:a16="http://schemas.microsoft.com/office/drawing/2014/main" val="279180329"/>
                    </a:ext>
                  </a:extLst>
                </a:gridCol>
                <a:gridCol w="1175629">
                  <a:extLst>
                    <a:ext uri="{9D8B030D-6E8A-4147-A177-3AD203B41FA5}">
                      <a16:colId xmlns:a16="http://schemas.microsoft.com/office/drawing/2014/main" val="1419483341"/>
                    </a:ext>
                  </a:extLst>
                </a:gridCol>
                <a:gridCol w="1036586">
                  <a:extLst>
                    <a:ext uri="{9D8B030D-6E8A-4147-A177-3AD203B41FA5}">
                      <a16:colId xmlns:a16="http://schemas.microsoft.com/office/drawing/2014/main" val="1532179531"/>
                    </a:ext>
                  </a:extLst>
                </a:gridCol>
              </a:tblGrid>
              <a:tr h="306833">
                <a:tc>
                  <a:txBody>
                    <a:bodyPr/>
                    <a:lstStyle/>
                    <a:p>
                      <a:pPr algn="ctr"/>
                      <a:endParaRPr lang="en-US" sz="700" dirty="0">
                        <a:solidFill>
                          <a:sysClr val="windowText" lastClr="000000"/>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algn="ctr"/>
                      <a:r>
                        <a:rPr lang="en-US" sz="700" dirty="0">
                          <a:solidFill>
                            <a:sysClr val="windowText" lastClr="000000"/>
                          </a:solidFill>
                          <a:latin typeface="Calibri" panose="020F0502020204030204" pitchFamily="34" charset="0"/>
                          <a:cs typeface="Calibri" panose="020F0502020204030204" pitchFamily="34" charset="0"/>
                        </a:rPr>
                        <a:t>Intent - what is your objective?</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algn="ctr"/>
                      <a:r>
                        <a:rPr lang="en-GB" sz="700" b="1" kern="1200" dirty="0">
                          <a:solidFill>
                            <a:sysClr val="windowText" lastClr="000000"/>
                          </a:solidFill>
                          <a:effectLst/>
                          <a:latin typeface="Calibri" panose="020F0502020204030204" pitchFamily="34" charset="0"/>
                          <a:ea typeface="+mn-ea"/>
                          <a:cs typeface="Calibri" panose="020F0502020204030204" pitchFamily="34" charset="0"/>
                        </a:rPr>
                        <a:t>Implementation - How will you achieve this?</a:t>
                      </a:r>
                      <a:endParaRPr lang="en-US" sz="700" dirty="0">
                        <a:solidFill>
                          <a:sysClr val="windowText" lastClr="000000"/>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marL="0" marR="0" lvl="0" indent="0" algn="ctr" defTabSz="575981" rtl="0" eaLnBrk="1" fontAlgn="auto" latinLnBrk="0" hangingPunct="1">
                        <a:lnSpc>
                          <a:spcPct val="100000"/>
                        </a:lnSpc>
                        <a:spcBef>
                          <a:spcPts val="0"/>
                        </a:spcBef>
                        <a:spcAft>
                          <a:spcPts val="0"/>
                        </a:spcAft>
                        <a:buClrTx/>
                        <a:buSzTx/>
                        <a:buFontTx/>
                        <a:buNone/>
                        <a:tabLst/>
                        <a:defRPr/>
                      </a:pPr>
                      <a:r>
                        <a:rPr lang="en-GB" sz="700" dirty="0">
                          <a:solidFill>
                            <a:sysClr val="windowText" lastClr="000000"/>
                          </a:solidFill>
                          <a:effectLst/>
                          <a:latin typeface="Calibri" panose="020F0502020204030204" pitchFamily="34" charset="0"/>
                          <a:ea typeface="Calibri" panose="020F0502020204030204" pitchFamily="34" charset="0"/>
                          <a:cs typeface="Calibri" panose="020F0502020204030204" pitchFamily="34" charset="0"/>
                        </a:rPr>
                        <a:t>Impact - What do you hope to see?</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marL="0" marR="0" lvl="0" indent="0" algn="ctr" defTabSz="575981" rtl="0" eaLnBrk="1" fontAlgn="auto" latinLnBrk="0" hangingPunct="1">
                        <a:lnSpc>
                          <a:spcPct val="100000"/>
                        </a:lnSpc>
                        <a:spcBef>
                          <a:spcPts val="0"/>
                        </a:spcBef>
                        <a:spcAft>
                          <a:spcPts val="0"/>
                        </a:spcAft>
                        <a:buClrTx/>
                        <a:buSzTx/>
                        <a:buFontTx/>
                        <a:buNone/>
                        <a:tabLst/>
                        <a:defRPr/>
                      </a:pPr>
                      <a:r>
                        <a:rPr lang="en-US" sz="700" dirty="0">
                          <a:solidFill>
                            <a:sysClr val="windowText" lastClr="000000"/>
                          </a:solidFill>
                          <a:effectLst/>
                          <a:latin typeface="Calibri" panose="020F0502020204030204" pitchFamily="34" charset="0"/>
                          <a:cs typeface="Calibri" panose="020F0502020204030204" pitchFamily="34" charset="0"/>
                        </a:rPr>
                        <a:t>Supporting evidence</a:t>
                      </a:r>
                      <a:endParaRPr lang="en-GB" sz="700" dirty="0">
                        <a:solidFill>
                          <a:sysClr val="windowText" lastClr="000000"/>
                        </a:solidFill>
                        <a:effectLst/>
                        <a:latin typeface="Calibri" panose="020F0502020204030204" pitchFamily="34" charset="0"/>
                        <a:ea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extLst>
                  <a:ext uri="{0D108BD9-81ED-4DB2-BD59-A6C34878D82A}">
                    <a16:rowId xmlns:a16="http://schemas.microsoft.com/office/drawing/2014/main" val="938675785"/>
                  </a:ext>
                </a:extLst>
              </a:tr>
              <a:tr h="1288697">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effectLst/>
                        <a:latin typeface="Calibri" panose="020F0502020204030204" pitchFamily="34" charset="0"/>
                        <a:cs typeface="Calibri" panose="020F0502020204030204" pitchFamily="34" charset="0"/>
                      </a:endParaRPr>
                    </a:p>
                    <a:p>
                      <a:pPr marL="0" marR="0" lvl="0" indent="0" algn="ctr" defTabSz="575981" rtl="0" eaLnBrk="1" fontAlgn="auto" latinLnBrk="0" hangingPunct="1">
                        <a:lnSpc>
                          <a:spcPct val="100000"/>
                        </a:lnSpc>
                        <a:spcBef>
                          <a:spcPts val="0"/>
                        </a:spcBef>
                        <a:spcAft>
                          <a:spcPts val="0"/>
                        </a:spcAft>
                        <a:buClrTx/>
                        <a:buSzTx/>
                        <a:buFontTx/>
                        <a:buNone/>
                        <a:tabLst/>
                        <a:defRPr/>
                      </a:pPr>
                      <a:endParaRPr lang="en-US" sz="700" b="1" dirty="0">
                        <a:effectLst/>
                        <a:latin typeface="Calibri" panose="020F0502020204030204" pitchFamily="34" charset="0"/>
                        <a:cs typeface="Calibri" panose="020F0502020204030204" pitchFamily="34" charset="0"/>
                      </a:endParaRPr>
                    </a:p>
                    <a:p>
                      <a:pPr marL="0" marR="0" lvl="0" indent="0" algn="ctr" defTabSz="575981" rtl="0" eaLnBrk="1" fontAlgn="auto" latinLnBrk="0" hangingPunct="1">
                        <a:lnSpc>
                          <a:spcPct val="100000"/>
                        </a:lnSpc>
                        <a:spcBef>
                          <a:spcPts val="0"/>
                        </a:spcBef>
                        <a:spcAft>
                          <a:spcPts val="0"/>
                        </a:spcAft>
                        <a:buClrTx/>
                        <a:buSzTx/>
                        <a:buFontTx/>
                        <a:buNone/>
                        <a:tabLst/>
                        <a:defRPr/>
                      </a:pPr>
                      <a:endParaRPr lang="en-US" sz="700" b="1" dirty="0">
                        <a:effectLst/>
                        <a:latin typeface="Calibri" panose="020F0502020204030204" pitchFamily="34" charset="0"/>
                        <a:cs typeface="Calibri" panose="020F0502020204030204" pitchFamily="34" charset="0"/>
                      </a:endParaRPr>
                    </a:p>
                    <a:p>
                      <a:pPr marL="0" marR="0" lvl="0" indent="0" algn="ctr" defTabSz="575981" rtl="0" eaLnBrk="1" fontAlgn="auto" latinLnBrk="0" hangingPunct="1">
                        <a:lnSpc>
                          <a:spcPct val="100000"/>
                        </a:lnSpc>
                        <a:spcBef>
                          <a:spcPts val="0"/>
                        </a:spcBef>
                        <a:spcAft>
                          <a:spcPts val="0"/>
                        </a:spcAft>
                        <a:buClrTx/>
                        <a:buSzTx/>
                        <a:buFontTx/>
                        <a:buNone/>
                        <a:tabLst/>
                        <a:defRPr/>
                      </a:pPr>
                      <a:r>
                        <a:rPr lang="en-US" sz="650" b="1" dirty="0">
                          <a:effectLst/>
                          <a:latin typeface="Calibri" panose="020F0502020204030204" pitchFamily="34" charset="0"/>
                          <a:cs typeface="Calibri" panose="020F0502020204030204" pitchFamily="34" charset="0"/>
                        </a:rPr>
                        <a:t>Plan and monitor</a:t>
                      </a:r>
                      <a:br>
                        <a:rPr lang="en-US" sz="700" b="1" dirty="0">
                          <a:effectLst/>
                          <a:latin typeface="Calibri" panose="020F0502020204030204" pitchFamily="34" charset="0"/>
                          <a:cs typeface="Calibri" panose="020F0502020204030204" pitchFamily="34" charset="0"/>
                        </a:rPr>
                      </a:br>
                      <a:r>
                        <a:rPr lang="en-US" sz="500" b="1" dirty="0">
                          <a:effectLst/>
                          <a:latin typeface="Calibri" panose="020F0502020204030204" pitchFamily="34" charset="0"/>
                          <a:cs typeface="Calibri" panose="020F0502020204030204" pitchFamily="34" charset="0"/>
                        </a:rPr>
                        <a:t>(Complete now and monitor)</a:t>
                      </a: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l">
                        <a:lnSpc>
                          <a:spcPct val="100000"/>
                        </a:lnSpc>
                      </a:pPr>
                      <a:r>
                        <a:rPr lang="en-GB" sz="800" dirty="0"/>
                        <a:t>Ensure all staff are confident in delivering high-quality Physical Education</a:t>
                      </a:r>
                      <a:endParaRPr lang="en-US" sz="600" dirty="0">
                        <a:solidFill>
                          <a:schemeClr val="tx1"/>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l">
                        <a:lnSpc>
                          <a:spcPct val="100000"/>
                        </a:lnSpc>
                      </a:pPr>
                      <a:r>
                        <a:rPr lang="en-GB" sz="800" dirty="0"/>
                        <a:t>Provide CPD through Active Sport and implement the Get Set 4 PE curriculum to support planning, teaching and assessment.</a:t>
                      </a:r>
                      <a:endParaRPr lang="en-US" sz="600" dirty="0">
                        <a:solidFill>
                          <a:schemeClr val="tx1"/>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l">
                        <a:lnSpc>
                          <a:spcPct val="100000"/>
                        </a:lnSpc>
                      </a:pPr>
                      <a:r>
                        <a:rPr lang="en-GB" sz="800" dirty="0"/>
                        <a:t>Teachers deliver more confident, consistent and engaging PE lessons, resulting in improved pupil participation, progress and enjoyment of physical activity.</a:t>
                      </a:r>
                      <a:endParaRPr lang="en-US" sz="600" dirty="0">
                        <a:solidFill>
                          <a:schemeClr val="tx1"/>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l">
                        <a:lnSpc>
                          <a:spcPct val="100000"/>
                        </a:lnSpc>
                      </a:pPr>
                      <a:r>
                        <a:rPr lang="en-GB" sz="700" dirty="0"/>
                        <a:t>Lesson observations and learning walks. </a:t>
                      </a:r>
                      <a:endParaRPr lang="en-US" sz="600" dirty="0">
                        <a:solidFill>
                          <a:schemeClr val="tx1"/>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968936110"/>
                  </a:ext>
                </a:extLst>
              </a:tr>
              <a:tr h="306833">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algn="ctr"/>
                      <a:r>
                        <a:rPr lang="en-US" sz="700" b="1" dirty="0">
                          <a:solidFill>
                            <a:sysClr val="windowText" lastClr="000000"/>
                          </a:solidFill>
                          <a:latin typeface="Calibri" panose="020F0502020204030204" pitchFamily="34" charset="0"/>
                          <a:cs typeface="Calibri" panose="020F0502020204030204" pitchFamily="34" charset="0"/>
                        </a:rPr>
                        <a:t>What impact have you seen?</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algn="ctr"/>
                      <a:r>
                        <a:rPr lang="en-GB" sz="700" b="1" kern="1200" dirty="0">
                          <a:solidFill>
                            <a:sysClr val="windowText" lastClr="000000"/>
                          </a:solidFill>
                          <a:effectLst/>
                          <a:latin typeface="Calibri" panose="020F0502020204030204" pitchFamily="34" charset="0"/>
                          <a:ea typeface="+mn-ea"/>
                          <a:cs typeface="Calibri" panose="020F0502020204030204" pitchFamily="34" charset="0"/>
                        </a:rPr>
                        <a:t>Are the improvements sustainable? How?</a:t>
                      </a:r>
                      <a:endParaRPr lang="en-US" sz="700" b="1" dirty="0">
                        <a:solidFill>
                          <a:sysClr val="windowText" lastClr="000000"/>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marL="0" marR="0" lvl="0" indent="0" algn="ctr" defTabSz="575981" rtl="0" eaLnBrk="1" fontAlgn="auto" latinLnBrk="0" hangingPunct="1">
                        <a:lnSpc>
                          <a:spcPct val="100000"/>
                        </a:lnSpc>
                        <a:spcBef>
                          <a:spcPts val="0"/>
                        </a:spcBef>
                        <a:spcAft>
                          <a:spcPts val="0"/>
                        </a:spcAft>
                        <a:buClrTx/>
                        <a:buSzTx/>
                        <a:buFontTx/>
                        <a:buNone/>
                        <a:tabLst/>
                        <a:defRPr/>
                      </a:pPr>
                      <a:r>
                        <a:rPr lang="en-GB" sz="700" b="1" dirty="0">
                          <a:solidFill>
                            <a:sysClr val="windowText" lastClr="000000"/>
                          </a:solidFill>
                          <a:effectLst/>
                          <a:latin typeface="Calibri" panose="020F0502020204030204" pitchFamily="34" charset="0"/>
                          <a:ea typeface="Calibri" panose="020F0502020204030204" pitchFamily="34" charset="0"/>
                          <a:cs typeface="Calibri" panose="020F0502020204030204" pitchFamily="34" charset="0"/>
                        </a:rPr>
                        <a:t>Supporting evidence</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marL="0" marR="0" lvl="0" indent="0" algn="ctr" defTabSz="575981" rtl="0" eaLnBrk="1" fontAlgn="auto" latinLnBrk="0" hangingPunct="1">
                        <a:lnSpc>
                          <a:spcPct val="100000"/>
                        </a:lnSpc>
                        <a:spcBef>
                          <a:spcPts val="0"/>
                        </a:spcBef>
                        <a:spcAft>
                          <a:spcPts val="0"/>
                        </a:spcAft>
                        <a:buClrTx/>
                        <a:buSzTx/>
                        <a:buFontTx/>
                        <a:buNone/>
                        <a:tabLst/>
                        <a:defRPr/>
                      </a:pPr>
                      <a:r>
                        <a:rPr lang="en-US" sz="700" b="1" dirty="0">
                          <a:solidFill>
                            <a:sysClr val="windowText" lastClr="000000"/>
                          </a:solidFill>
                          <a:effectLst/>
                          <a:latin typeface="Calibri" panose="020F0502020204030204" pitchFamily="34" charset="0"/>
                          <a:cs typeface="Calibri" panose="020F0502020204030204" pitchFamily="34" charset="0"/>
                        </a:rPr>
                        <a:t>Approx. cost</a:t>
                      </a:r>
                      <a:endParaRPr lang="en-GB" sz="700" b="1" dirty="0">
                        <a:solidFill>
                          <a:sysClr val="windowText" lastClr="000000"/>
                        </a:solidFill>
                        <a:effectLst/>
                        <a:latin typeface="Calibri" panose="020F0502020204030204" pitchFamily="34" charset="0"/>
                        <a:ea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extLst>
                  <a:ext uri="{0D108BD9-81ED-4DB2-BD59-A6C34878D82A}">
                    <a16:rowId xmlns:a16="http://schemas.microsoft.com/office/drawing/2014/main" val="3420514327"/>
                  </a:ext>
                </a:extLst>
              </a:tr>
              <a:tr h="1702921">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ctr" defTabSz="575981" rtl="0" eaLnBrk="1" fontAlgn="auto" latinLnBrk="0" hangingPunct="1">
                        <a:lnSpc>
                          <a:spcPct val="100000"/>
                        </a:lnSpc>
                        <a:spcBef>
                          <a:spcPts val="0"/>
                        </a:spcBef>
                        <a:spcAft>
                          <a:spcPts val="0"/>
                        </a:spcAft>
                        <a:buClrTx/>
                        <a:buSzTx/>
                        <a:buFontTx/>
                        <a:buNone/>
                        <a:tabLst/>
                        <a:defRPr/>
                      </a:pPr>
                      <a:endParaRPr lang="en-US" sz="700" b="1" dirty="0">
                        <a:latin typeface="Calibri" panose="020F0502020204030204" pitchFamily="34" charset="0"/>
                        <a:cs typeface="Calibri" panose="020F0502020204030204" pitchFamily="34" charset="0"/>
                      </a:endParaRPr>
                    </a:p>
                    <a:p>
                      <a:pPr marL="0" marR="0" lvl="0" indent="0" algn="ctr" defTabSz="575981" rtl="0" eaLnBrk="1" fontAlgn="auto" latinLnBrk="0" hangingPunct="1">
                        <a:lnSpc>
                          <a:spcPct val="100000"/>
                        </a:lnSpc>
                        <a:spcBef>
                          <a:spcPts val="0"/>
                        </a:spcBef>
                        <a:spcAft>
                          <a:spcPts val="0"/>
                        </a:spcAft>
                        <a:buClrTx/>
                        <a:buSzTx/>
                        <a:buFontTx/>
                        <a:buNone/>
                        <a:tabLst/>
                        <a:defRPr/>
                      </a:pPr>
                      <a:endParaRPr lang="en-US" sz="700" b="1" dirty="0">
                        <a:latin typeface="Calibri" panose="020F0502020204030204" pitchFamily="34" charset="0"/>
                        <a:cs typeface="Calibri" panose="020F0502020204030204" pitchFamily="34" charset="0"/>
                      </a:endParaRPr>
                    </a:p>
                    <a:p>
                      <a:pPr marL="0" marR="0" lvl="0" indent="0" algn="ctr" defTabSz="575981" rtl="0" eaLnBrk="1" fontAlgn="auto" latinLnBrk="0" hangingPunct="1">
                        <a:lnSpc>
                          <a:spcPct val="100000"/>
                        </a:lnSpc>
                        <a:spcBef>
                          <a:spcPts val="0"/>
                        </a:spcBef>
                        <a:spcAft>
                          <a:spcPts val="0"/>
                        </a:spcAft>
                        <a:buClrTx/>
                        <a:buSzTx/>
                        <a:buFontTx/>
                        <a:buNone/>
                        <a:tabLst/>
                        <a:defRPr/>
                      </a:pPr>
                      <a:r>
                        <a:rPr lang="en-US" sz="650" b="1" dirty="0">
                          <a:latin typeface="Calibri" panose="020F0502020204030204" pitchFamily="34" charset="0"/>
                          <a:cs typeface="Calibri" panose="020F0502020204030204" pitchFamily="34" charset="0"/>
                        </a:rPr>
                        <a:t>Evaluate</a:t>
                      </a:r>
                      <a:r>
                        <a:rPr lang="en-US" sz="700" b="1" dirty="0">
                          <a:latin typeface="Calibri" panose="020F0502020204030204" pitchFamily="34" charset="0"/>
                          <a:cs typeface="Calibri" panose="020F0502020204030204" pitchFamily="34" charset="0"/>
                        </a:rPr>
                        <a:t> </a:t>
                      </a:r>
                      <a:r>
                        <a:rPr lang="en-US" sz="500" b="1" dirty="0">
                          <a:latin typeface="Calibri" panose="020F0502020204030204" pitchFamily="34" charset="0"/>
                          <a:cs typeface="Calibri" panose="020F0502020204030204" pitchFamily="34" charset="0"/>
                        </a:rPr>
                        <a:t>(Complete in July)</a:t>
                      </a: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GB" sz="700" b="0" dirty="0"/>
                        <a:t>The introduction of Get Set 4 PE, alongside support from Active Sport, has increased staff confidence in planning and delivering high-quality PE. The progressive scheme provides clear lesson plans, skills progression and assessment, enabling staff to deliver consistent, inclusive lessons. Learning walks and lesson observations show improved teaching, with pupils demonstrating high engagement and personalised progress.</a:t>
                      </a:r>
                      <a:endParaRPr lang="en-US" sz="400" b="0" dirty="0">
                        <a:solidFill>
                          <a:schemeClr val="tx1"/>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GB" sz="800" dirty="0"/>
                        <a:t>Yes. The </a:t>
                      </a:r>
                      <a:r>
                        <a:rPr lang="en-GB" sz="800" b="0" dirty="0"/>
                        <a:t>Get Set 4 PE </a:t>
                      </a:r>
                      <a:r>
                        <a:rPr lang="en-GB" sz="800" dirty="0"/>
                        <a:t>subscription provides a long-term curriculum with progressive planning, assessment tools and teaching guidance. It supports both existing and new staff, embedding high-quality PE across the school.</a:t>
                      </a:r>
                      <a:endParaRPr lang="en-US" sz="600" dirty="0">
                        <a:solidFill>
                          <a:schemeClr val="tx1"/>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l">
                        <a:lnSpc>
                          <a:spcPct val="100000"/>
                        </a:lnSpc>
                      </a:pPr>
                      <a:r>
                        <a:rPr lang="en-GB" sz="800" dirty="0"/>
                        <a:t>Get Set 4 PE planning and progression. Staff voice. Lesson observations and learning walks. Complete PE assessments. Pupil voice.</a:t>
                      </a:r>
                      <a:endParaRPr lang="en-US" sz="600" dirty="0">
                        <a:solidFill>
                          <a:schemeClr val="tx1"/>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l">
                        <a:lnSpc>
                          <a:spcPct val="100000"/>
                        </a:lnSpc>
                      </a:pPr>
                      <a:r>
                        <a:rPr lang="en-GB" sz="800" dirty="0"/>
                        <a:t>Get Set 4 </a:t>
                      </a:r>
                      <a:r>
                        <a:rPr lang="en-GB" sz="800" b="0" dirty="0"/>
                        <a:t>PE subscription: £432 Active Sport CPD and coaching: £4,000</a:t>
                      </a:r>
                      <a:endParaRPr lang="en-US" sz="600" b="0" dirty="0">
                        <a:solidFill>
                          <a:schemeClr val="tx1"/>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672556584"/>
                  </a:ext>
                </a:extLst>
              </a:tr>
            </a:tbl>
          </a:graphicData>
        </a:graphic>
      </p:graphicFrame>
    </p:spTree>
    <p:extLst>
      <p:ext uri="{BB962C8B-B14F-4D97-AF65-F5344CB8AC3E}">
        <p14:creationId xmlns:p14="http://schemas.microsoft.com/office/powerpoint/2010/main" val="172053214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99847C-2B42-CB6E-A3A8-FBC53086DBEA}"/>
            </a:ext>
          </a:extLst>
        </p:cNvPr>
        <p:cNvGrpSpPr/>
        <p:nvPr/>
      </p:nvGrpSpPr>
      <p:grpSpPr>
        <a:xfrm>
          <a:off x="0" y="0"/>
          <a:ext cx="0" cy="0"/>
          <a:chOff x="0" y="0"/>
          <a:chExt cx="0" cy="0"/>
        </a:xfrm>
      </p:grpSpPr>
      <p:pic>
        <p:nvPicPr>
          <p:cNvPr id="3" name="Picture 2" descr="A screenshot of a computer&#10;&#10;AI-generated content may be incorrect.">
            <a:extLst>
              <a:ext uri="{FF2B5EF4-FFF2-40B4-BE49-F238E27FC236}">
                <a16:creationId xmlns:a16="http://schemas.microsoft.com/office/drawing/2014/main" id="{480D0268-9FFC-E12D-3361-CE303B154D08}"/>
              </a:ext>
            </a:extLst>
          </p:cNvPr>
          <p:cNvPicPr>
            <a:picLocks noChangeAspect="1"/>
          </p:cNvPicPr>
          <p:nvPr/>
        </p:nvPicPr>
        <p:blipFill>
          <a:blip r:embed="rId2"/>
          <a:stretch>
            <a:fillRect/>
          </a:stretch>
        </p:blipFill>
        <p:spPr>
          <a:xfrm>
            <a:off x="-23749" y="0"/>
            <a:ext cx="6187224" cy="4322536"/>
          </a:xfrm>
          <a:prstGeom prst="rect">
            <a:avLst/>
          </a:prstGeom>
        </p:spPr>
      </p:pic>
      <p:sp>
        <p:nvSpPr>
          <p:cNvPr id="4" name="TextBox 3">
            <a:extLst>
              <a:ext uri="{FF2B5EF4-FFF2-40B4-BE49-F238E27FC236}">
                <a16:creationId xmlns:a16="http://schemas.microsoft.com/office/drawing/2014/main" id="{61BAB802-43D4-8699-5757-2F1FE9113452}"/>
              </a:ext>
            </a:extLst>
          </p:cNvPr>
          <p:cNvSpPr txBox="1"/>
          <p:nvPr/>
        </p:nvSpPr>
        <p:spPr>
          <a:xfrm>
            <a:off x="241825" y="226711"/>
            <a:ext cx="3559359" cy="276999"/>
          </a:xfrm>
          <a:prstGeom prst="rect">
            <a:avLst/>
          </a:prstGeom>
          <a:noFill/>
        </p:spPr>
        <p:txBody>
          <a:bodyPr wrap="square" rtlCol="0">
            <a:spAutoFit/>
          </a:bodyPr>
          <a:lstStyle/>
          <a:p>
            <a:r>
              <a:rPr lang="en-US" sz="1200" b="1" dirty="0">
                <a:latin typeface="Calibri" panose="020F0502020204030204" pitchFamily="34" charset="0"/>
                <a:cs typeface="Calibri" panose="020F0502020204030204" pitchFamily="34" charset="0"/>
              </a:rPr>
              <a:t>Review of the last academic year (2024/2025)</a:t>
            </a:r>
          </a:p>
        </p:txBody>
      </p:sp>
      <p:sp>
        <p:nvSpPr>
          <p:cNvPr id="2" name="Rectangle 1">
            <a:extLst>
              <a:ext uri="{FF2B5EF4-FFF2-40B4-BE49-F238E27FC236}">
                <a16:creationId xmlns:a16="http://schemas.microsoft.com/office/drawing/2014/main" id="{839CA36D-C1F1-EC25-6FEA-2CE3AA0EF20F}"/>
              </a:ext>
            </a:extLst>
          </p:cNvPr>
          <p:cNvSpPr/>
          <p:nvPr/>
        </p:nvSpPr>
        <p:spPr>
          <a:xfrm>
            <a:off x="146584" y="167948"/>
            <a:ext cx="5870308" cy="439325"/>
          </a:xfrm>
          <a:prstGeom prst="rect">
            <a:avLst/>
          </a:prstGeom>
          <a:solidFill>
            <a:schemeClr val="bg1"/>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290DCC7D-37B2-168B-8CF8-B93E9B7FE518}"/>
              </a:ext>
            </a:extLst>
          </p:cNvPr>
          <p:cNvSpPr txBox="1"/>
          <p:nvPr/>
        </p:nvSpPr>
        <p:spPr>
          <a:xfrm>
            <a:off x="146584" y="167948"/>
            <a:ext cx="5775067" cy="4108817"/>
          </a:xfrm>
          <a:prstGeom prst="rect">
            <a:avLst/>
          </a:prstGeom>
          <a:noFill/>
        </p:spPr>
        <p:txBody>
          <a:bodyPr wrap="square">
            <a:spAutoFit/>
          </a:bodyPr>
          <a:lstStyle/>
          <a:p>
            <a:pPr algn="ctr">
              <a:buNone/>
            </a:pPr>
            <a:r>
              <a:rPr lang="en-GB" sz="700" b="1" dirty="0">
                <a:effectLst/>
                <a:latin typeface="Calibri" panose="020F0502020204030204" pitchFamily="34" charset="0"/>
                <a:ea typeface="Calibri" panose="020F0502020204030204" pitchFamily="34" charset="0"/>
              </a:rPr>
              <a:t>This page has been left blank for any notes or supporting information.</a:t>
            </a:r>
          </a:p>
          <a:p>
            <a:pPr algn="ctr">
              <a:buNone/>
            </a:pPr>
            <a:endParaRPr lang="en-GB" sz="700" b="1" dirty="0">
              <a:latin typeface="Calibri" panose="020F0502020204030204" pitchFamily="34" charset="0"/>
              <a:ea typeface="Calibri" panose="020F0502020204030204" pitchFamily="34" charset="0"/>
            </a:endParaRPr>
          </a:p>
          <a:p>
            <a:r>
              <a:rPr lang="en-GB" sz="800" b="1" dirty="0"/>
              <a:t>Overall Evaluation of Sports Premium 2025-6</a:t>
            </a:r>
          </a:p>
          <a:p>
            <a:endParaRPr lang="en-GB" sz="800" dirty="0"/>
          </a:p>
          <a:p>
            <a:r>
              <a:rPr lang="en-GB" sz="800" dirty="0"/>
              <a:t>The PE and Sport Premium has had a significant impact on improving the quality of physical education, physical activity and sport across The Bridge School during 2025–2026. Investment in staff development through Active Sport and the introduction of the Get Set 4 PE curriculum has strengthened teachers' confidence in planning and delivering high-quality, progressive PE lessons. The clear progression of knowledge and skills has improved consistency across the school, ensuring pupils receive a broad, ambitious and well-sequenced PE curriculum that meets their individual needs.</a:t>
            </a:r>
          </a:p>
          <a:p>
            <a:endParaRPr lang="en-GB" sz="800" dirty="0"/>
          </a:p>
          <a:p>
            <a:r>
              <a:rPr lang="en-GB" sz="800" dirty="0"/>
              <a:t>Pupils have continued to benefit from two timetabled PE lessons each week alongside a wide range of additional physical activity opportunities, including structured lunchtime clubs, fortnightly visits to NBC Gymnastics, inclusive sports events, outdoor adventurous activities and whole-school celebrations such as Colour Sports Fest. Access to specialist gymnastics facilities has enabled pupils to develop their balance, coordination, strength, confidence and resilience in an environment that would not otherwise be available to them. These experiences, alongside community-based opportunities, have promoted physical wellbeing, teamwork and a lifelong enjoyment of being active.</a:t>
            </a:r>
          </a:p>
          <a:p>
            <a:endParaRPr lang="en-GB" sz="800" dirty="0"/>
          </a:p>
          <a:p>
            <a:r>
              <a:rPr lang="en-GB" sz="800" dirty="0"/>
              <a:t>Swimming and hydrotherapy provision enabled targeted pupils to make personalised progress during the Autumn Term, supporting water confidence, physical development and EHCP outcomes. Although essential repairs to the swimming pool meant sessions could not continue for the remainder of the year, repair work has now been completed, and provision will resume from the beginning of the next academic year.</a:t>
            </a:r>
          </a:p>
          <a:p>
            <a:endParaRPr lang="en-GB" sz="800" dirty="0"/>
          </a:p>
          <a:p>
            <a:r>
              <a:rPr lang="en-GB" sz="800" dirty="0"/>
              <a:t>The funding has also created sustainable improvements. Staff now have access to high-quality curriculum resources through Get Set 4 PE, increased subject knowledge through ongoing CPD, and improved confidence to deliver inclusive PE independently. Adapted equipment, embedded lunchtime provision and continued partnerships with specialist providers, including Active Sport and NBC Gymnastics, ensure that high-quality physical education and physical activity opportunities will continue to develop beyond this funding period.</a:t>
            </a:r>
          </a:p>
          <a:p>
            <a:endParaRPr lang="en-GB" sz="800" dirty="0"/>
          </a:p>
          <a:p>
            <a:r>
              <a:rPr lang="en-GB" sz="800" dirty="0"/>
              <a:t>Overall, the PE and Sport Premium has enhanced the quality of teaching, increased opportunities for pupils to be physically active and further embedded a positive culture of physical activity across the school. For our pupils with SEND, success is measured through personalised progress, increased participation, confidence, independence and enjoyment, all of which have shown positive improvement throughout the year.</a:t>
            </a:r>
          </a:p>
          <a:p>
            <a:pPr algn="ctr">
              <a:buNone/>
            </a:pPr>
            <a:endParaRPr lang="en-GB" sz="700" dirty="0">
              <a:effectLst/>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16060102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C66DBE-18A7-A19C-92D3-CC996F629742}"/>
            </a:ext>
          </a:extLst>
        </p:cNvPr>
        <p:cNvGrpSpPr/>
        <p:nvPr/>
      </p:nvGrpSpPr>
      <p:grpSpPr>
        <a:xfrm>
          <a:off x="0" y="0"/>
          <a:ext cx="0" cy="0"/>
          <a:chOff x="0" y="0"/>
          <a:chExt cx="0" cy="0"/>
        </a:xfrm>
      </p:grpSpPr>
      <p:pic>
        <p:nvPicPr>
          <p:cNvPr id="3" name="Picture 2" descr="A screenshot of a computer&#10;&#10;AI-generated content may be incorrect.">
            <a:extLst>
              <a:ext uri="{FF2B5EF4-FFF2-40B4-BE49-F238E27FC236}">
                <a16:creationId xmlns:a16="http://schemas.microsoft.com/office/drawing/2014/main" id="{7CAAD77C-C201-D385-6F94-B57DFA3AC955}"/>
              </a:ext>
            </a:extLst>
          </p:cNvPr>
          <p:cNvPicPr>
            <a:picLocks noChangeAspect="1"/>
          </p:cNvPicPr>
          <p:nvPr/>
        </p:nvPicPr>
        <p:blipFill>
          <a:blip r:embed="rId2"/>
          <a:stretch>
            <a:fillRect/>
          </a:stretch>
        </p:blipFill>
        <p:spPr>
          <a:xfrm>
            <a:off x="0" y="-2948"/>
            <a:ext cx="6154057" cy="4325484"/>
          </a:xfrm>
          <a:prstGeom prst="rect">
            <a:avLst/>
          </a:prstGeom>
        </p:spPr>
      </p:pic>
      <p:sp>
        <p:nvSpPr>
          <p:cNvPr id="2" name="TextBox 1">
            <a:extLst>
              <a:ext uri="{FF2B5EF4-FFF2-40B4-BE49-F238E27FC236}">
                <a16:creationId xmlns:a16="http://schemas.microsoft.com/office/drawing/2014/main" id="{D74AD989-60DA-E3F8-4931-F4AB2DA34FC1}"/>
              </a:ext>
            </a:extLst>
          </p:cNvPr>
          <p:cNvSpPr txBox="1"/>
          <p:nvPr/>
        </p:nvSpPr>
        <p:spPr>
          <a:xfrm>
            <a:off x="241825" y="211597"/>
            <a:ext cx="3559359" cy="276999"/>
          </a:xfrm>
          <a:prstGeom prst="rect">
            <a:avLst/>
          </a:prstGeom>
          <a:noFill/>
        </p:spPr>
        <p:txBody>
          <a:bodyPr wrap="square" rtlCol="0">
            <a:spAutoFit/>
          </a:bodyPr>
          <a:lstStyle/>
          <a:p>
            <a:r>
              <a:rPr lang="en-US" sz="1200" b="1" dirty="0">
                <a:latin typeface="Calibri" panose="020F0502020204030204" pitchFamily="34" charset="0"/>
                <a:cs typeface="Calibri" panose="020F0502020204030204" pitchFamily="34" charset="0"/>
              </a:rPr>
              <a:t>PE and sport premium monitoring and tracking form</a:t>
            </a:r>
            <a:r>
              <a:rPr lang="en-GB" sz="1200" b="1" dirty="0">
                <a:latin typeface="Calibri" panose="020F0502020204030204" pitchFamily="34" charset="0"/>
                <a:cs typeface="Calibri" panose="020F0502020204030204" pitchFamily="34" charset="0"/>
              </a:rPr>
              <a:t> </a:t>
            </a:r>
            <a:endParaRPr lang="en-US" sz="1200" b="1" dirty="0">
              <a:latin typeface="Calibri" panose="020F0502020204030204" pitchFamily="34" charset="0"/>
              <a:cs typeface="Calibri" panose="020F0502020204030204" pitchFamily="34" charset="0"/>
            </a:endParaRPr>
          </a:p>
        </p:txBody>
      </p:sp>
      <p:sp>
        <p:nvSpPr>
          <p:cNvPr id="6" name="Text Box 2">
            <a:extLst>
              <a:ext uri="{FF2B5EF4-FFF2-40B4-BE49-F238E27FC236}">
                <a16:creationId xmlns:a16="http://schemas.microsoft.com/office/drawing/2014/main" id="{E75BBE26-0E13-8E2A-5BAF-A450B00A85BD}"/>
              </a:ext>
            </a:extLst>
          </p:cNvPr>
          <p:cNvSpPr txBox="1">
            <a:spLocks noChangeArrowheads="1"/>
          </p:cNvSpPr>
          <p:nvPr/>
        </p:nvSpPr>
        <p:spPr bwMode="auto">
          <a:xfrm>
            <a:off x="241825" y="693328"/>
            <a:ext cx="5787500" cy="3424476"/>
          </a:xfrm>
          <a:prstGeom prst="rect">
            <a:avLst/>
          </a:prstGeom>
          <a:solidFill>
            <a:srgbClr val="FFFFFF"/>
          </a:solidFill>
          <a:ln w="9525">
            <a:solidFill>
              <a:schemeClr val="bg1"/>
            </a:solidFill>
            <a:miter lim="800000"/>
            <a:headEnd/>
            <a:tailEnd/>
          </a:ln>
        </p:spPr>
        <p:txBody>
          <a:bodyPr rot="0" vert="horz" wrap="square" lIns="91440" tIns="45720" rIns="91440" bIns="45720" anchor="t" anchorCtr="0">
            <a:noAutofit/>
          </a:bodyPr>
          <a:lstStyle/>
          <a:p>
            <a:pPr marL="171450" marR="419100" lvl="0" indent="-171450">
              <a:lnSpc>
                <a:spcPct val="124000"/>
              </a:lnSpc>
              <a:buFont typeface="Arial" panose="020B0604020202020204" pitchFamily="34" charset="0"/>
              <a:buChar char="•"/>
            </a:pPr>
            <a:r>
              <a:rPr lang="en-GB" sz="850" dirty="0">
                <a:effectLst/>
                <a:latin typeface="Calibri" panose="020F0502020204030204" pitchFamily="34" charset="0"/>
                <a:ea typeface="Calibri" panose="020F0502020204030204" pitchFamily="34" charset="0"/>
                <a:cs typeface="Calibri" panose="020F0502020204030204" pitchFamily="34" charset="0"/>
              </a:rPr>
              <a:t>It is intended that this template should be used as preparation for the completion of the statutory DfE PE and sport premium digital expenditure reporting return. You can upload data (including swimming) from this template onto this platform once it becomes accessible. </a:t>
            </a:r>
          </a:p>
          <a:p>
            <a:pPr marL="171450" marR="419100" lvl="0" indent="-171450">
              <a:lnSpc>
                <a:spcPct val="124000"/>
              </a:lnSpc>
              <a:buFont typeface="Arial" panose="020B0604020202020204" pitchFamily="34" charset="0"/>
              <a:buChar char="•"/>
            </a:pPr>
            <a:r>
              <a:rPr lang="en-GB" sz="850" dirty="0">
                <a:effectLst/>
                <a:latin typeface="Calibri" panose="020F0502020204030204" pitchFamily="34" charset="0"/>
                <a:ea typeface="Calibri" panose="020F0502020204030204" pitchFamily="34" charset="0"/>
                <a:cs typeface="Calibri" panose="020F0502020204030204" pitchFamily="34" charset="0"/>
              </a:rPr>
              <a:t>The template is a working document that you can amend and update during the year.</a:t>
            </a:r>
          </a:p>
          <a:p>
            <a:pPr marL="171450" marR="419100" lvl="0" indent="-171450">
              <a:lnSpc>
                <a:spcPct val="124000"/>
              </a:lnSpc>
              <a:buFont typeface="Arial" panose="020B0604020202020204" pitchFamily="34" charset="0"/>
              <a:buChar char="•"/>
            </a:pPr>
            <a:r>
              <a:rPr lang="en-GB" sz="850" dirty="0">
                <a:effectLst/>
                <a:latin typeface="Calibri" panose="020F0502020204030204" pitchFamily="34" charset="0"/>
                <a:ea typeface="Calibri" panose="020F0502020204030204" pitchFamily="34" charset="0"/>
                <a:cs typeface="Calibri" panose="020F0502020204030204" pitchFamily="34" charset="0"/>
              </a:rPr>
              <a:t>Before you decide how you are going to use the funding for this academic year you should reflect and evaluate the impact of your use of you PE and sport premium funding in 2024/25.</a:t>
            </a:r>
          </a:p>
          <a:p>
            <a:pPr marL="171450" marR="419100" lvl="0" indent="-171450">
              <a:lnSpc>
                <a:spcPct val="124000"/>
              </a:lnSpc>
              <a:buFont typeface="Arial" panose="020B0604020202020204" pitchFamily="34" charset="0"/>
              <a:buChar char="•"/>
            </a:pPr>
            <a:r>
              <a:rPr lang="en-GB" sz="850" dirty="0">
                <a:effectLst/>
                <a:latin typeface="Calibri" panose="020F0502020204030204" pitchFamily="34" charset="0"/>
                <a:ea typeface="Calibri" panose="020F0502020204030204" pitchFamily="34" charset="0"/>
                <a:cs typeface="Calibri" panose="020F0502020204030204" pitchFamily="34" charset="0"/>
              </a:rPr>
              <a:t>You should use your evaluation of last year’s funding to help you decide what to do this academic year, how you will do it, and what impact you expect it to have. </a:t>
            </a:r>
          </a:p>
          <a:p>
            <a:pPr marL="171450" marR="419100" lvl="0" indent="-171450">
              <a:lnSpc>
                <a:spcPct val="124000"/>
              </a:lnSpc>
              <a:buFont typeface="Arial" panose="020B0604020202020204" pitchFamily="34" charset="0"/>
              <a:buChar char="•"/>
            </a:pPr>
            <a:r>
              <a:rPr lang="en-GB" sz="850" dirty="0">
                <a:effectLst/>
                <a:latin typeface="Calibri" panose="020F0502020204030204" pitchFamily="34" charset="0"/>
                <a:ea typeface="Calibri" panose="020F0502020204030204" pitchFamily="34" charset="0"/>
                <a:cs typeface="Calibri" panose="020F0502020204030204" pitchFamily="34" charset="0"/>
              </a:rPr>
              <a:t>All spending of the funding must conform with the terms outlined in the conditions of grant </a:t>
            </a:r>
          </a:p>
          <a:p>
            <a:pPr marL="171450" marR="419100" lvl="0" indent="-171450">
              <a:lnSpc>
                <a:spcPct val="124000"/>
              </a:lnSpc>
              <a:buFont typeface="Arial" panose="020B0604020202020204" pitchFamily="34" charset="0"/>
              <a:buChar char="•"/>
            </a:pPr>
            <a:r>
              <a:rPr lang="en-GB" sz="850" dirty="0">
                <a:effectLst/>
                <a:latin typeface="Calibri" panose="020F0502020204030204" pitchFamily="34" charset="0"/>
                <a:ea typeface="Calibri" panose="020F0502020204030204" pitchFamily="34" charset="0"/>
                <a:cs typeface="Calibri" panose="020F0502020204030204" pitchFamily="34" charset="0"/>
              </a:rPr>
              <a:t>The summative digital expenditure reporting from June 2026 will continue to include swimming and water safety information. PE and sport premium funding can be used to provide top-up lessons, where necessary, to ensure pupils meet national curriculum swimming requirements</a:t>
            </a:r>
          </a:p>
          <a:p>
            <a:pPr marL="171450" marR="419100" lvl="0" indent="-171450">
              <a:lnSpc>
                <a:spcPct val="124000"/>
              </a:lnSpc>
              <a:buFont typeface="Arial" panose="020B0604020202020204" pitchFamily="34" charset="0"/>
              <a:buChar char="•"/>
            </a:pPr>
            <a:r>
              <a:rPr lang="en-GB" sz="850" dirty="0">
                <a:effectLst/>
                <a:latin typeface="Calibri" panose="020F0502020204030204" pitchFamily="34" charset="0"/>
                <a:ea typeface="Calibri" panose="020F0502020204030204" pitchFamily="34" charset="0"/>
                <a:cs typeface="Calibri" panose="020F0502020204030204" pitchFamily="34" charset="0"/>
              </a:rPr>
              <a:t>To ensure funding is used effectively and based on your school’s needs; guidance and examples of best practice across schools can be found here. </a:t>
            </a:r>
          </a:p>
          <a:p>
            <a:pPr marL="171450" marR="419100" lvl="0" indent="-171450">
              <a:lnSpc>
                <a:spcPct val="124000"/>
              </a:lnSpc>
              <a:buFont typeface="Arial" panose="020B0604020202020204" pitchFamily="34" charset="0"/>
              <a:buChar char="•"/>
            </a:pPr>
            <a:r>
              <a:rPr lang="en-GB" sz="850" dirty="0">
                <a:effectLst/>
                <a:latin typeface="Calibri" panose="020F0502020204030204" pitchFamily="34" charset="0"/>
                <a:ea typeface="Calibri" panose="020F0502020204030204" pitchFamily="34" charset="0"/>
                <a:cs typeface="Calibri" panose="020F0502020204030204" pitchFamily="34" charset="0"/>
              </a:rPr>
              <a:t>You must use the funding to make additional and sustainable improvements to the PE and sport in your school. </a:t>
            </a:r>
          </a:p>
          <a:p>
            <a:pPr marL="171450" marR="419100" lvl="0" indent="-171450">
              <a:lnSpc>
                <a:spcPct val="124000"/>
              </a:lnSpc>
              <a:buFont typeface="Arial" panose="020B0604020202020204" pitchFamily="34" charset="0"/>
              <a:buChar char="•"/>
            </a:pPr>
            <a:r>
              <a:rPr lang="en-GB" sz="850" dirty="0">
                <a:effectLst/>
                <a:latin typeface="Calibri" panose="020F0502020204030204" pitchFamily="34" charset="0"/>
                <a:ea typeface="Calibri" panose="020F0502020204030204" pitchFamily="34" charset="0"/>
                <a:cs typeface="Calibri" panose="020F0502020204030204" pitchFamily="34" charset="0"/>
              </a:rPr>
              <a:t>You must develop and add to the PESSPA activities that your school already offers.</a:t>
            </a:r>
          </a:p>
          <a:p>
            <a:pPr marR="312420">
              <a:lnSpc>
                <a:spcPct val="124000"/>
              </a:lnSpc>
              <a:spcBef>
                <a:spcPts val="5"/>
              </a:spcBef>
              <a:buNone/>
            </a:pPr>
            <a:endParaRPr lang="en-GB" sz="850" dirty="0">
              <a:effectLst/>
              <a:latin typeface="Calibri" panose="020F0502020204030204" pitchFamily="34" charset="0"/>
              <a:ea typeface="Calibri" panose="020F0502020204030204" pitchFamily="34" charset="0"/>
              <a:cs typeface="Calibri" panose="020F0502020204030204" pitchFamily="34" charset="0"/>
            </a:endParaRPr>
          </a:p>
          <a:p>
            <a:pPr marL="73025" marR="312420">
              <a:lnSpc>
                <a:spcPct val="124000"/>
              </a:lnSpc>
              <a:spcBef>
                <a:spcPts val="5"/>
              </a:spcBef>
              <a:buNone/>
            </a:pPr>
            <a:r>
              <a:rPr lang="en-US" sz="850" b="1" dirty="0">
                <a:effectLst/>
                <a:latin typeface="Calibri" panose="020F0502020204030204" pitchFamily="34" charset="0"/>
                <a:ea typeface="Calibri" panose="020F0502020204030204" pitchFamily="34" charset="0"/>
                <a:cs typeface="Calibri" panose="020F0502020204030204" pitchFamily="34" charset="0"/>
              </a:rPr>
              <a:t>Useful Links:</a:t>
            </a:r>
            <a:endParaRPr lang="en-GB" sz="850" b="1" dirty="0">
              <a:latin typeface="Calibri" panose="020F0502020204030204" pitchFamily="34" charset="0"/>
              <a:ea typeface="Calibri" panose="020F0502020204030204" pitchFamily="34" charset="0"/>
              <a:cs typeface="Calibri" panose="020F0502020204030204" pitchFamily="34" charset="0"/>
            </a:endParaRPr>
          </a:p>
          <a:p>
            <a:pPr marL="244475" marR="312420" indent="-171450">
              <a:lnSpc>
                <a:spcPct val="124000"/>
              </a:lnSpc>
              <a:spcBef>
                <a:spcPts val="5"/>
              </a:spcBef>
              <a:buFont typeface="Arial" panose="020B0604020202020204" pitchFamily="34" charset="0"/>
              <a:buChar char="•"/>
            </a:pPr>
            <a:r>
              <a:rPr lang="en-GB" sz="900" dirty="0">
                <a:latin typeface="Calibri" panose="020F0502020204030204" pitchFamily="34" charset="0"/>
                <a:cs typeface="Calibri" panose="020F0502020204030204" pitchFamily="34" charset="0"/>
                <a:hlinkClick r:id="rId3"/>
              </a:rPr>
              <a:t>PE and sport premium for primary schools - GOV.UK</a:t>
            </a:r>
            <a:endParaRPr lang="en-GB" sz="900" dirty="0">
              <a:latin typeface="Calibri" panose="020F0502020204030204" pitchFamily="34" charset="0"/>
              <a:cs typeface="Calibri" panose="020F0502020204030204" pitchFamily="34" charset="0"/>
            </a:endParaRPr>
          </a:p>
          <a:p>
            <a:pPr marL="244475" marR="312420" indent="-171450">
              <a:lnSpc>
                <a:spcPct val="124000"/>
              </a:lnSpc>
              <a:spcBef>
                <a:spcPts val="5"/>
              </a:spcBef>
              <a:buFont typeface="Arial" panose="020B0604020202020204" pitchFamily="34" charset="0"/>
              <a:buChar char="•"/>
            </a:pPr>
            <a:r>
              <a:rPr lang="en-GB" sz="900" dirty="0">
                <a:latin typeface="Calibri" panose="020F0502020204030204" pitchFamily="34" charset="0"/>
                <a:cs typeface="Calibri" panose="020F0502020204030204" pitchFamily="34" charset="0"/>
                <a:hlinkClick r:id="rId4"/>
              </a:rPr>
              <a:t>PE and sport premium: conditions of grant 2025 to 2026 - GOV.UK</a:t>
            </a:r>
            <a:endParaRPr lang="en-GB" sz="850" dirty="0">
              <a:effectLst/>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04948388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DD0551-469A-DEBD-2409-100B2C306D33}"/>
            </a:ext>
          </a:extLst>
        </p:cNvPr>
        <p:cNvGrpSpPr/>
        <p:nvPr/>
      </p:nvGrpSpPr>
      <p:grpSpPr>
        <a:xfrm>
          <a:off x="0" y="0"/>
          <a:ext cx="0" cy="0"/>
          <a:chOff x="0" y="0"/>
          <a:chExt cx="0" cy="0"/>
        </a:xfrm>
      </p:grpSpPr>
      <p:pic>
        <p:nvPicPr>
          <p:cNvPr id="3" name="Picture 2" descr="A screenshot of a computer&#10;&#10;AI-generated content may be incorrect.">
            <a:extLst>
              <a:ext uri="{FF2B5EF4-FFF2-40B4-BE49-F238E27FC236}">
                <a16:creationId xmlns:a16="http://schemas.microsoft.com/office/drawing/2014/main" id="{653D601A-6B9B-B24F-954C-6D0ACC4C5EDD}"/>
              </a:ext>
            </a:extLst>
          </p:cNvPr>
          <p:cNvPicPr>
            <a:picLocks noChangeAspect="1"/>
          </p:cNvPicPr>
          <p:nvPr/>
        </p:nvPicPr>
        <p:blipFill>
          <a:blip r:embed="rId3"/>
          <a:stretch>
            <a:fillRect/>
          </a:stretch>
        </p:blipFill>
        <p:spPr>
          <a:xfrm>
            <a:off x="0" y="132080"/>
            <a:ext cx="6173264" cy="4322536"/>
          </a:xfrm>
          <a:prstGeom prst="rect">
            <a:avLst/>
          </a:prstGeom>
        </p:spPr>
      </p:pic>
      <p:sp>
        <p:nvSpPr>
          <p:cNvPr id="4" name="TextBox 3">
            <a:extLst>
              <a:ext uri="{FF2B5EF4-FFF2-40B4-BE49-F238E27FC236}">
                <a16:creationId xmlns:a16="http://schemas.microsoft.com/office/drawing/2014/main" id="{DBBFD564-002E-61DE-9DBD-A3D6F53646DD}"/>
              </a:ext>
            </a:extLst>
          </p:cNvPr>
          <p:cNvSpPr txBox="1"/>
          <p:nvPr/>
        </p:nvSpPr>
        <p:spPr>
          <a:xfrm>
            <a:off x="241825" y="226711"/>
            <a:ext cx="3559359" cy="276999"/>
          </a:xfrm>
          <a:prstGeom prst="rect">
            <a:avLst/>
          </a:prstGeom>
          <a:noFill/>
        </p:spPr>
        <p:txBody>
          <a:bodyPr wrap="square" rtlCol="0">
            <a:spAutoFit/>
          </a:bodyPr>
          <a:lstStyle/>
          <a:p>
            <a:r>
              <a:rPr lang="en-US" sz="1200" b="1" dirty="0">
                <a:latin typeface="Calibri" panose="020F0502020204030204" pitchFamily="34" charset="0"/>
                <a:cs typeface="Calibri" panose="020F0502020204030204" pitchFamily="34" charset="0"/>
              </a:rPr>
              <a:t>Review of the last academic year (2024/2025)</a:t>
            </a:r>
          </a:p>
        </p:txBody>
      </p:sp>
      <p:sp>
        <p:nvSpPr>
          <p:cNvPr id="6" name="TextBox 5">
            <a:extLst>
              <a:ext uri="{FF2B5EF4-FFF2-40B4-BE49-F238E27FC236}">
                <a16:creationId xmlns:a16="http://schemas.microsoft.com/office/drawing/2014/main" id="{61D9F60F-F13B-1086-50C1-85D73CC0740F}"/>
              </a:ext>
            </a:extLst>
          </p:cNvPr>
          <p:cNvSpPr txBox="1"/>
          <p:nvPr/>
        </p:nvSpPr>
        <p:spPr>
          <a:xfrm>
            <a:off x="241825" y="635438"/>
            <a:ext cx="5684413" cy="893130"/>
          </a:xfrm>
          <a:prstGeom prst="rect">
            <a:avLst/>
          </a:prstGeom>
          <a:noFill/>
        </p:spPr>
        <p:txBody>
          <a:bodyPr wrap="square" rtlCol="0">
            <a:spAutoFit/>
          </a:bodyPr>
          <a:lstStyle/>
          <a:p>
            <a:pPr marL="171450" indent="-171450">
              <a:lnSpc>
                <a:spcPct val="124000"/>
              </a:lnSpc>
              <a:buFont typeface="Arial" panose="020B0604020202020204" pitchFamily="34" charset="0"/>
              <a:buChar char="•"/>
            </a:pPr>
            <a:r>
              <a:rPr lang="en-US" sz="850" dirty="0"/>
              <a:t>Take some time to reflect on your intent, implementation and impact from last academic year to celebrate your wins but to also think about improvements for the year ahead.</a:t>
            </a:r>
          </a:p>
          <a:p>
            <a:pPr marL="171450" indent="-171450">
              <a:lnSpc>
                <a:spcPct val="124000"/>
              </a:lnSpc>
              <a:buFont typeface="Arial" panose="020B0604020202020204" pitchFamily="34" charset="0"/>
              <a:buChar char="•"/>
            </a:pPr>
            <a:r>
              <a:rPr lang="en-US" sz="850" dirty="0"/>
              <a:t>You do not need to complete every box. Just record the information that is key to your school's priorities and areas of focus.</a:t>
            </a:r>
          </a:p>
          <a:p>
            <a:pPr>
              <a:lnSpc>
                <a:spcPct val="124000"/>
              </a:lnSpc>
            </a:pPr>
            <a:r>
              <a:rPr lang="en-US" sz="850" b="1" i="1" dirty="0"/>
              <a:t>Remember</a:t>
            </a:r>
            <a:r>
              <a:rPr lang="en-US" sz="850" i="1" dirty="0"/>
              <a:t> - Be clear about how you focused spending on key groups such as SEND, girls and disadvantaged pupils. </a:t>
            </a:r>
          </a:p>
        </p:txBody>
      </p:sp>
      <p:graphicFrame>
        <p:nvGraphicFramePr>
          <p:cNvPr id="10" name="Table 9">
            <a:extLst>
              <a:ext uri="{FF2B5EF4-FFF2-40B4-BE49-F238E27FC236}">
                <a16:creationId xmlns:a16="http://schemas.microsoft.com/office/drawing/2014/main" id="{065D4AC4-7957-AA62-C1A0-FE4F2CF00CA3}"/>
              </a:ext>
            </a:extLst>
          </p:cNvPr>
          <p:cNvGraphicFramePr>
            <a:graphicFrameLocks noGrp="1"/>
          </p:cNvGraphicFramePr>
          <p:nvPr>
            <p:extLst>
              <p:ext uri="{D42A27DB-BD31-4B8C-83A1-F6EECF244321}">
                <p14:modId xmlns:p14="http://schemas.microsoft.com/office/powerpoint/2010/main" val="2201349245"/>
              </p:ext>
            </p:extLst>
          </p:nvPr>
        </p:nvGraphicFramePr>
        <p:xfrm>
          <a:off x="298297" y="1672070"/>
          <a:ext cx="5530128" cy="2740847"/>
        </p:xfrm>
        <a:graphic>
          <a:graphicData uri="http://schemas.openxmlformats.org/drawingml/2006/table">
            <a:tbl>
              <a:tblPr firstRow="1" bandRow="1">
                <a:tableStyleId>{5C22544A-7EE6-4342-B048-85BDC9FD1C3A}</a:tableStyleId>
              </a:tblPr>
              <a:tblGrid>
                <a:gridCol w="1711987">
                  <a:extLst>
                    <a:ext uri="{9D8B030D-6E8A-4147-A177-3AD203B41FA5}">
                      <a16:colId xmlns:a16="http://schemas.microsoft.com/office/drawing/2014/main" val="1397519339"/>
                    </a:ext>
                  </a:extLst>
                </a:gridCol>
                <a:gridCol w="2010284">
                  <a:extLst>
                    <a:ext uri="{9D8B030D-6E8A-4147-A177-3AD203B41FA5}">
                      <a16:colId xmlns:a16="http://schemas.microsoft.com/office/drawing/2014/main" val="279180329"/>
                    </a:ext>
                  </a:extLst>
                </a:gridCol>
                <a:gridCol w="1807857">
                  <a:extLst>
                    <a:ext uri="{9D8B030D-6E8A-4147-A177-3AD203B41FA5}">
                      <a16:colId xmlns:a16="http://schemas.microsoft.com/office/drawing/2014/main" val="1532179531"/>
                    </a:ext>
                  </a:extLst>
                </a:gridCol>
              </a:tblGrid>
              <a:tr h="226247">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GB" sz="700" dirty="0">
                          <a:solidFill>
                            <a:sysClr val="windowText" lastClr="000000"/>
                          </a:solidFill>
                          <a:effectLst/>
                          <a:latin typeface="Calibri" panose="020F0502020204030204" pitchFamily="34" charset="0"/>
                          <a:ea typeface="Calibri" panose="020F0502020204030204" pitchFamily="34" charset="0"/>
                          <a:cs typeface="Calibri" panose="020F0502020204030204" pitchFamily="34" charset="0"/>
                          <a:hlinkClick r:id="rId4"/>
                        </a:rPr>
                        <a:t>Swimming and Water Safety</a:t>
                      </a:r>
                      <a:endParaRPr lang="en-GB" sz="700" dirty="0">
                        <a:solidFill>
                          <a:sysClr val="windowText" lastClr="000000"/>
                        </a:solidFill>
                        <a:effectLst/>
                        <a:latin typeface="Calibri" panose="020F0502020204030204" pitchFamily="34" charset="0"/>
                        <a:ea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algn="ctr"/>
                      <a:r>
                        <a:rPr lang="en-GB" sz="700" b="1" kern="1200" dirty="0">
                          <a:solidFill>
                            <a:sysClr val="windowText" lastClr="000000"/>
                          </a:solidFill>
                          <a:effectLst/>
                          <a:latin typeface="Calibri" panose="020F0502020204030204" pitchFamily="34" charset="0"/>
                          <a:ea typeface="+mn-ea"/>
                          <a:cs typeface="Calibri" panose="020F0502020204030204" pitchFamily="34" charset="0"/>
                        </a:rPr>
                        <a:t>What went well? Supporting evidence?</a:t>
                      </a:r>
                      <a:r>
                        <a:rPr lang="en-GB" sz="700" dirty="0">
                          <a:solidFill>
                            <a:sysClr val="windowText" lastClr="000000"/>
                          </a:solidFill>
                          <a:effectLst/>
                          <a:latin typeface="Calibri" panose="020F0502020204030204" pitchFamily="34" charset="0"/>
                          <a:cs typeface="Calibri" panose="020F0502020204030204" pitchFamily="34" charset="0"/>
                        </a:rPr>
                        <a:t> </a:t>
                      </a:r>
                      <a:endParaRPr lang="en-US" sz="700" dirty="0">
                        <a:solidFill>
                          <a:sysClr val="windowText" lastClr="000000"/>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marL="0" marR="0" lvl="0" indent="0" algn="ctr" defTabSz="575981" rtl="0" eaLnBrk="1" fontAlgn="auto" latinLnBrk="0" hangingPunct="1">
                        <a:lnSpc>
                          <a:spcPct val="100000"/>
                        </a:lnSpc>
                        <a:spcBef>
                          <a:spcPts val="0"/>
                        </a:spcBef>
                        <a:spcAft>
                          <a:spcPts val="0"/>
                        </a:spcAft>
                        <a:buClrTx/>
                        <a:buSzTx/>
                        <a:buFontTx/>
                        <a:buNone/>
                        <a:tabLst/>
                        <a:defRPr/>
                      </a:pPr>
                      <a:r>
                        <a:rPr lang="en-US" sz="700" dirty="0">
                          <a:solidFill>
                            <a:sysClr val="windowText" lastClr="000000"/>
                          </a:solidFill>
                          <a:effectLst/>
                          <a:latin typeface="Calibri" panose="020F0502020204030204" pitchFamily="34" charset="0"/>
                          <a:cs typeface="Calibri" panose="020F0502020204030204" pitchFamily="34" charset="0"/>
                        </a:rPr>
                        <a:t>What didn't go well? Supporting evidence? </a:t>
                      </a:r>
                      <a:endParaRPr lang="en-GB" sz="700" dirty="0">
                        <a:solidFill>
                          <a:sysClr val="windowText" lastClr="000000"/>
                        </a:solidFill>
                        <a:effectLst/>
                        <a:latin typeface="Calibri" panose="020F0502020204030204" pitchFamily="34" charset="0"/>
                        <a:ea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extLst>
                  <a:ext uri="{0D108BD9-81ED-4DB2-BD59-A6C34878D82A}">
                    <a16:rowId xmlns:a16="http://schemas.microsoft.com/office/drawing/2014/main" val="938675785"/>
                  </a:ext>
                </a:extLst>
              </a:tr>
              <a:tr h="370840">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700" b="1" dirty="0">
                          <a:effectLst/>
                          <a:latin typeface="Calibri" panose="020F0502020204030204" pitchFamily="34" charset="0"/>
                          <a:cs typeface="Calibri" panose="020F0502020204030204" pitchFamily="34" charset="0"/>
                        </a:rPr>
                        <a:t>1. </a:t>
                      </a:r>
                      <a:r>
                        <a:rPr lang="en-US" sz="700" dirty="0">
                          <a:effectLst/>
                          <a:latin typeface="Calibri" panose="020F0502020204030204" pitchFamily="34" charset="0"/>
                          <a:cs typeface="Calibri" panose="020F0502020204030204" pitchFamily="34" charset="0"/>
                        </a:rPr>
                        <a:t>Swim competently, confidently and proficiently over a distance of at least 25 </a:t>
                      </a:r>
                      <a:r>
                        <a:rPr lang="en-US" sz="700" dirty="0" err="1">
                          <a:effectLst/>
                          <a:latin typeface="Calibri" panose="020F0502020204030204" pitchFamily="34" charset="0"/>
                          <a:cs typeface="Calibri" panose="020F0502020204030204" pitchFamily="34" charset="0"/>
                        </a:rPr>
                        <a:t>metres</a:t>
                      </a:r>
                      <a:endParaRPr lang="en-GB" sz="700" dirty="0">
                        <a:effectLst/>
                        <a:latin typeface="Calibri" panose="020F0502020204030204" pitchFamily="34" charset="0"/>
                        <a:ea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r>
                        <a:rPr lang="en-US" sz="700" dirty="0">
                          <a:latin typeface="Calibri" panose="020F0502020204030204" pitchFamily="34" charset="0"/>
                          <a:cs typeface="Calibri" panose="020F0502020204030204" pitchFamily="34" charset="0"/>
                        </a:rPr>
                        <a:t>Pupils worked towards being independent in the water and striving to achieve 25 </a:t>
                      </a:r>
                      <a:r>
                        <a:rPr lang="en-US" sz="700" dirty="0" err="1">
                          <a:latin typeface="Calibri" panose="020F0502020204030204" pitchFamily="34" charset="0"/>
                          <a:cs typeface="Calibri" panose="020F0502020204030204" pitchFamily="34" charset="0"/>
                        </a:rPr>
                        <a:t>metres</a:t>
                      </a:r>
                      <a:r>
                        <a:rPr lang="en-US" sz="700" dirty="0">
                          <a:latin typeface="Calibri" panose="020F0502020204030204" pitchFamily="34" charset="0"/>
                          <a:cs typeface="Calibri" panose="020F0502020204030204" pitchFamily="34" charset="0"/>
                        </a:rPr>
                        <a:t>.</a:t>
                      </a:r>
                    </a:p>
                    <a:p>
                      <a:endParaRPr lang="en-US" sz="700" dirty="0">
                        <a:latin typeface="Calibri" panose="020F0502020204030204" pitchFamily="34" charset="0"/>
                        <a:cs typeface="Calibri" panose="020F0502020204030204" pitchFamily="34" charset="0"/>
                      </a:endParaRPr>
                    </a:p>
                    <a:p>
                      <a:r>
                        <a:rPr lang="en-US" sz="700" dirty="0">
                          <a:latin typeface="Calibri" panose="020F0502020204030204" pitchFamily="34" charset="0"/>
                          <a:cs typeface="Calibri" panose="020F0502020204030204" pitchFamily="34" charset="0"/>
                        </a:rPr>
                        <a:t>All year 6 pupils with a EHCP received weekly swimming sessions.</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700" dirty="0">
                          <a:latin typeface="Calibri" panose="020F0502020204030204" pitchFamily="34" charset="0"/>
                          <a:cs typeface="Calibri" panose="020F0502020204030204" pitchFamily="34" charset="0"/>
                        </a:rPr>
                        <a:t>0 % of year 6 pupils achieved this due to the complexity of their physical needs. </a:t>
                      </a: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7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r>
                        <a:rPr lang="en-US" sz="700" dirty="0">
                          <a:latin typeface="Calibri" panose="020F0502020204030204" pitchFamily="34" charset="0"/>
                          <a:cs typeface="Calibri" panose="020F0502020204030204" pitchFamily="34" charset="0"/>
                        </a:rPr>
                        <a:t>All pupils were able to obtain relevant swimming qualifications for their cognitive and physical ability – Swim England.</a:t>
                      </a:r>
                    </a:p>
                    <a:p>
                      <a:endParaRPr lang="en-US" sz="7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098148111"/>
                  </a:ext>
                </a:extLst>
              </a:tr>
              <a:tr h="370840">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700" b="1" dirty="0">
                          <a:effectLst/>
                          <a:latin typeface="Calibri" panose="020F0502020204030204" pitchFamily="34" charset="0"/>
                          <a:cs typeface="Calibri" panose="020F0502020204030204" pitchFamily="34" charset="0"/>
                        </a:rPr>
                        <a:t>2. </a:t>
                      </a:r>
                      <a:r>
                        <a:rPr lang="en-US" sz="700" dirty="0">
                          <a:effectLst/>
                          <a:latin typeface="Calibri" panose="020F0502020204030204" pitchFamily="34" charset="0"/>
                          <a:cs typeface="Calibri" panose="020F0502020204030204" pitchFamily="34" charset="0"/>
                        </a:rPr>
                        <a:t>Use a range of strokes effectively (for example, front crawl, backstroke and breaststroke)</a:t>
                      </a:r>
                      <a:endParaRPr lang="en-GB" sz="700" dirty="0">
                        <a:effectLst/>
                        <a:latin typeface="Calibri" panose="020F0502020204030204" pitchFamily="34" charset="0"/>
                        <a:ea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GB" sz="700" dirty="0">
                          <a:latin typeface="Calibri" panose="020F0502020204030204" pitchFamily="34" charset="0"/>
                          <a:cs typeface="Calibri" panose="020F0502020204030204" pitchFamily="34" charset="0"/>
                        </a:rPr>
                        <a:t>Pupils actively engaged in sessions , evidence captured on Evidence for Learning. </a:t>
                      </a:r>
                    </a:p>
                    <a:p>
                      <a:pPr marL="0" marR="0" lvl="0" indent="0" algn="l" defTabSz="575981" rtl="0" eaLnBrk="1" fontAlgn="auto" latinLnBrk="0" hangingPunct="1">
                        <a:lnSpc>
                          <a:spcPct val="100000"/>
                        </a:lnSpc>
                        <a:spcBef>
                          <a:spcPts val="0"/>
                        </a:spcBef>
                        <a:spcAft>
                          <a:spcPts val="0"/>
                        </a:spcAft>
                        <a:buClrTx/>
                        <a:buSzTx/>
                        <a:buFontTx/>
                        <a:buNone/>
                        <a:tabLst/>
                        <a:defRPr/>
                      </a:pPr>
                      <a:endParaRPr lang="en-GB" sz="7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r>
                        <a:rPr lang="en-GB" sz="700" dirty="0">
                          <a:latin typeface="Calibri" panose="020F0502020204030204" pitchFamily="34" charset="0"/>
                          <a:cs typeface="Calibri" panose="020F0502020204030204" pitchFamily="34" charset="0"/>
                        </a:rPr>
                        <a:t>Evidenced on Complete PE Swimming assessment tracker based on information and data collected poolside with swimming teacher.</a:t>
                      </a: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GB" sz="700" dirty="0">
                          <a:latin typeface="Calibri" panose="020F0502020204030204" pitchFamily="34" charset="0"/>
                          <a:cs typeface="Calibri" panose="020F0502020204030204" pitchFamily="34" charset="0"/>
                        </a:rPr>
                        <a:t>Pupils to continue to work on effective strokes and independent swimming.</a:t>
                      </a:r>
                    </a:p>
                    <a:p>
                      <a:pPr marL="0" marR="0" lvl="0" indent="0" algn="l" defTabSz="575981" rtl="0" eaLnBrk="1" fontAlgn="auto" latinLnBrk="0" hangingPunct="1">
                        <a:lnSpc>
                          <a:spcPct val="100000"/>
                        </a:lnSpc>
                        <a:spcBef>
                          <a:spcPts val="0"/>
                        </a:spcBef>
                        <a:spcAft>
                          <a:spcPts val="0"/>
                        </a:spcAft>
                        <a:buClrTx/>
                        <a:buSzTx/>
                        <a:buFontTx/>
                        <a:buNone/>
                        <a:tabLst/>
                        <a:defRPr/>
                      </a:pPr>
                      <a:endParaRPr lang="en-GB" sz="7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GB" sz="7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97850329"/>
                  </a:ext>
                </a:extLst>
              </a:tr>
              <a:tr h="370840">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700" b="1" dirty="0">
                          <a:effectLst/>
                          <a:latin typeface="Calibri" panose="020F0502020204030204" pitchFamily="34" charset="0"/>
                          <a:cs typeface="Calibri" panose="020F0502020204030204" pitchFamily="34" charset="0"/>
                        </a:rPr>
                        <a:t>3. </a:t>
                      </a:r>
                      <a:r>
                        <a:rPr lang="en-US" sz="700" b="0" dirty="0">
                          <a:effectLst/>
                          <a:latin typeface="Calibri" panose="020F0502020204030204" pitchFamily="34" charset="0"/>
                          <a:cs typeface="Calibri" panose="020F0502020204030204" pitchFamily="34" charset="0"/>
                        </a:rPr>
                        <a:t>Pupils are confident to access the water in a safe manner.</a:t>
                      </a:r>
                      <a:endParaRPr lang="en-GB" sz="700" b="0" dirty="0">
                        <a:effectLst/>
                        <a:latin typeface="Calibri" panose="020F0502020204030204" pitchFamily="34" charset="0"/>
                        <a:ea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700" dirty="0">
                          <a:latin typeface="Calibri" panose="020F0502020204030204" pitchFamily="34" charset="0"/>
                          <a:cs typeface="Calibri" panose="020F0502020204030204" pitchFamily="34" charset="0"/>
                        </a:rPr>
                        <a:t>All year 6 pupils have safely accessed the water and engaged in water safety lessons delivered by our swimming instructor increasing their confidence regarding swimming. </a:t>
                      </a:r>
                    </a:p>
                    <a:p>
                      <a:endParaRPr lang="en-US" sz="7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700" dirty="0">
                          <a:latin typeface="Calibri" panose="020F0502020204030204" pitchFamily="34" charset="0"/>
                          <a:cs typeface="Calibri" panose="020F0502020204030204" pitchFamily="34" charset="0"/>
                        </a:rPr>
                        <a:t>Pupils to continue to work towards independent entry and exit of water, this is limited depending on their physical ability. Independent targets set accordingly. </a:t>
                      </a:r>
                    </a:p>
                    <a:p>
                      <a:endParaRPr lang="en-US" sz="7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873458530"/>
                  </a:ext>
                </a:extLst>
              </a:tr>
            </a:tbl>
          </a:graphicData>
        </a:graphic>
      </p:graphicFrame>
    </p:spTree>
    <p:extLst>
      <p:ext uri="{BB962C8B-B14F-4D97-AF65-F5344CB8AC3E}">
        <p14:creationId xmlns:p14="http://schemas.microsoft.com/office/powerpoint/2010/main" val="19124348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A5B673-A646-6C19-D15A-944B76414D73}"/>
            </a:ext>
          </a:extLst>
        </p:cNvPr>
        <p:cNvGrpSpPr/>
        <p:nvPr/>
      </p:nvGrpSpPr>
      <p:grpSpPr>
        <a:xfrm>
          <a:off x="0" y="0"/>
          <a:ext cx="0" cy="0"/>
          <a:chOff x="0" y="0"/>
          <a:chExt cx="0" cy="0"/>
        </a:xfrm>
      </p:grpSpPr>
      <p:pic>
        <p:nvPicPr>
          <p:cNvPr id="6" name="Picture 5" descr="A screenshot of a computer&#10;&#10;AI-generated content may be incorrect.">
            <a:extLst>
              <a:ext uri="{FF2B5EF4-FFF2-40B4-BE49-F238E27FC236}">
                <a16:creationId xmlns:a16="http://schemas.microsoft.com/office/drawing/2014/main" id="{B56A260E-BF05-0A5C-4E38-14F45B4DA304}"/>
              </a:ext>
            </a:extLst>
          </p:cNvPr>
          <p:cNvPicPr>
            <a:picLocks noChangeAspect="1"/>
          </p:cNvPicPr>
          <p:nvPr/>
        </p:nvPicPr>
        <p:blipFill>
          <a:blip r:embed="rId2"/>
          <a:stretch>
            <a:fillRect/>
          </a:stretch>
        </p:blipFill>
        <p:spPr>
          <a:xfrm>
            <a:off x="-26726" y="0"/>
            <a:ext cx="6173264" cy="4322536"/>
          </a:xfrm>
          <a:prstGeom prst="rect">
            <a:avLst/>
          </a:prstGeom>
        </p:spPr>
      </p:pic>
      <p:sp>
        <p:nvSpPr>
          <p:cNvPr id="4" name="TextBox 3">
            <a:extLst>
              <a:ext uri="{FF2B5EF4-FFF2-40B4-BE49-F238E27FC236}">
                <a16:creationId xmlns:a16="http://schemas.microsoft.com/office/drawing/2014/main" id="{58774285-6350-5F9D-309A-493EA80BAD9B}"/>
              </a:ext>
            </a:extLst>
          </p:cNvPr>
          <p:cNvSpPr txBox="1"/>
          <p:nvPr/>
        </p:nvSpPr>
        <p:spPr>
          <a:xfrm>
            <a:off x="241825" y="226711"/>
            <a:ext cx="3559359" cy="276999"/>
          </a:xfrm>
          <a:prstGeom prst="rect">
            <a:avLst/>
          </a:prstGeom>
          <a:noFill/>
        </p:spPr>
        <p:txBody>
          <a:bodyPr wrap="square" rtlCol="0">
            <a:spAutoFit/>
          </a:bodyPr>
          <a:lstStyle/>
          <a:p>
            <a:r>
              <a:rPr lang="en-US" sz="1200" b="1" dirty="0">
                <a:latin typeface="Calibri" panose="020F0502020204030204" pitchFamily="34" charset="0"/>
                <a:cs typeface="Calibri" panose="020F0502020204030204" pitchFamily="34" charset="0"/>
              </a:rPr>
              <a:t>Review of the last academic year (2024/2025)</a:t>
            </a:r>
          </a:p>
        </p:txBody>
      </p:sp>
      <p:graphicFrame>
        <p:nvGraphicFramePr>
          <p:cNvPr id="5" name="Table 4">
            <a:extLst>
              <a:ext uri="{FF2B5EF4-FFF2-40B4-BE49-F238E27FC236}">
                <a16:creationId xmlns:a16="http://schemas.microsoft.com/office/drawing/2014/main" id="{BB7A6755-CF87-7230-570A-7309BBAF653F}"/>
              </a:ext>
            </a:extLst>
          </p:cNvPr>
          <p:cNvGraphicFramePr>
            <a:graphicFrameLocks noGrp="1"/>
          </p:cNvGraphicFramePr>
          <p:nvPr>
            <p:extLst>
              <p:ext uri="{D42A27DB-BD31-4B8C-83A1-F6EECF244321}">
                <p14:modId xmlns:p14="http://schemas.microsoft.com/office/powerpoint/2010/main" val="3836776777"/>
              </p:ext>
            </p:extLst>
          </p:nvPr>
        </p:nvGraphicFramePr>
        <p:xfrm>
          <a:off x="201820" y="631508"/>
          <a:ext cx="5530128" cy="3688080"/>
        </p:xfrm>
        <a:graphic>
          <a:graphicData uri="http://schemas.openxmlformats.org/drawingml/2006/table">
            <a:tbl>
              <a:tblPr firstRow="1" bandRow="1">
                <a:tableStyleId>{5C22544A-7EE6-4342-B048-85BDC9FD1C3A}</a:tableStyleId>
              </a:tblPr>
              <a:tblGrid>
                <a:gridCol w="1711987">
                  <a:extLst>
                    <a:ext uri="{9D8B030D-6E8A-4147-A177-3AD203B41FA5}">
                      <a16:colId xmlns:a16="http://schemas.microsoft.com/office/drawing/2014/main" val="1397519339"/>
                    </a:ext>
                  </a:extLst>
                </a:gridCol>
                <a:gridCol w="2010284">
                  <a:extLst>
                    <a:ext uri="{9D8B030D-6E8A-4147-A177-3AD203B41FA5}">
                      <a16:colId xmlns:a16="http://schemas.microsoft.com/office/drawing/2014/main" val="279180329"/>
                    </a:ext>
                  </a:extLst>
                </a:gridCol>
                <a:gridCol w="1807857">
                  <a:extLst>
                    <a:ext uri="{9D8B030D-6E8A-4147-A177-3AD203B41FA5}">
                      <a16:colId xmlns:a16="http://schemas.microsoft.com/office/drawing/2014/main" val="1532179531"/>
                    </a:ext>
                  </a:extLst>
                </a:gridCol>
              </a:tblGrid>
              <a:tr h="226247">
                <a:tc>
                  <a:txBody>
                    <a:bodyPr/>
                    <a:lstStyle/>
                    <a:p>
                      <a:pPr algn="ctr"/>
                      <a:r>
                        <a:rPr lang="en-GB" sz="700" b="1" kern="1200" dirty="0">
                          <a:solidFill>
                            <a:sysClr val="windowText" lastClr="000000"/>
                          </a:solidFill>
                          <a:effectLst/>
                          <a:latin typeface="Calibri" panose="020F0502020204030204" pitchFamily="34" charset="0"/>
                          <a:ea typeface="+mn-ea"/>
                          <a:cs typeface="Calibri" panose="020F0502020204030204" pitchFamily="34" charset="0"/>
                        </a:rPr>
                        <a:t>Key areas as outlined in PE and sport premium guidance</a:t>
                      </a:r>
                      <a:endParaRPr lang="en-US" sz="700" dirty="0">
                        <a:solidFill>
                          <a:sysClr val="windowText" lastClr="000000"/>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algn="ctr"/>
                      <a:r>
                        <a:rPr lang="en-GB" sz="700" b="1" kern="1200" dirty="0">
                          <a:solidFill>
                            <a:sysClr val="windowText" lastClr="000000"/>
                          </a:solidFill>
                          <a:effectLst/>
                          <a:latin typeface="Calibri" panose="020F0502020204030204" pitchFamily="34" charset="0"/>
                          <a:ea typeface="+mn-ea"/>
                          <a:cs typeface="Calibri" panose="020F0502020204030204" pitchFamily="34" charset="0"/>
                        </a:rPr>
                        <a:t>What went well? Supporting evidence?</a:t>
                      </a:r>
                      <a:r>
                        <a:rPr lang="en-GB" sz="700" dirty="0">
                          <a:solidFill>
                            <a:sysClr val="windowText" lastClr="000000"/>
                          </a:solidFill>
                          <a:effectLst/>
                          <a:latin typeface="Calibri" panose="020F0502020204030204" pitchFamily="34" charset="0"/>
                          <a:cs typeface="Calibri" panose="020F0502020204030204" pitchFamily="34" charset="0"/>
                        </a:rPr>
                        <a:t> </a:t>
                      </a:r>
                      <a:endParaRPr lang="en-US" sz="700" dirty="0">
                        <a:solidFill>
                          <a:sysClr val="windowText" lastClr="000000"/>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marL="0" marR="0" lvl="0" indent="0" algn="ctr" defTabSz="575981" rtl="0" eaLnBrk="1" fontAlgn="auto" latinLnBrk="0" hangingPunct="1">
                        <a:lnSpc>
                          <a:spcPct val="100000"/>
                        </a:lnSpc>
                        <a:spcBef>
                          <a:spcPts val="0"/>
                        </a:spcBef>
                        <a:spcAft>
                          <a:spcPts val="0"/>
                        </a:spcAft>
                        <a:buClrTx/>
                        <a:buSzTx/>
                        <a:buFontTx/>
                        <a:buNone/>
                        <a:tabLst/>
                        <a:defRPr/>
                      </a:pPr>
                      <a:r>
                        <a:rPr lang="en-US" sz="700" dirty="0">
                          <a:solidFill>
                            <a:sysClr val="windowText" lastClr="000000"/>
                          </a:solidFill>
                          <a:effectLst/>
                          <a:latin typeface="Calibri" panose="020F0502020204030204" pitchFamily="34" charset="0"/>
                          <a:cs typeface="Calibri" panose="020F0502020204030204" pitchFamily="34" charset="0"/>
                        </a:rPr>
                        <a:t>What didn't go well? Supporting evidence? </a:t>
                      </a:r>
                      <a:endParaRPr lang="en-GB" sz="700" dirty="0">
                        <a:solidFill>
                          <a:sysClr val="windowText" lastClr="000000"/>
                        </a:solidFill>
                        <a:effectLst/>
                        <a:latin typeface="Calibri" panose="020F0502020204030204" pitchFamily="34" charset="0"/>
                        <a:ea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extLst>
                  <a:ext uri="{0D108BD9-81ED-4DB2-BD59-A6C34878D82A}">
                    <a16:rowId xmlns:a16="http://schemas.microsoft.com/office/drawing/2014/main" val="938675785"/>
                  </a:ext>
                </a:extLst>
              </a:tr>
              <a:tr h="370840">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700" b="1" dirty="0">
                          <a:effectLst/>
                          <a:latin typeface="Calibri" panose="020F0502020204030204" pitchFamily="34" charset="0"/>
                          <a:cs typeface="Calibri" panose="020F0502020204030204" pitchFamily="34" charset="0"/>
                        </a:rPr>
                        <a:t>1. </a:t>
                      </a:r>
                      <a:r>
                        <a:rPr lang="en-US" sz="700" dirty="0">
                          <a:effectLst/>
                          <a:latin typeface="Calibri" panose="020F0502020204030204" pitchFamily="34" charset="0"/>
                          <a:cs typeface="Calibri" panose="020F0502020204030204" pitchFamily="34" charset="0"/>
                        </a:rPr>
                        <a:t>Increasing confidence, knowledge and skills of all staff in teaching PE and sporting activities prioritising CPD and training where needed</a:t>
                      </a:r>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GB" sz="700" dirty="0">
                          <a:latin typeface="Calibri" panose="020F0502020204030204" pitchFamily="34" charset="0"/>
                          <a:cs typeface="Calibri" panose="020F0502020204030204" pitchFamily="34" charset="0"/>
                        </a:rPr>
                        <a:t>A robust CPD program that allowed all staff the opportunity to observe and deliver PE lessons with the support of specialist SEND provision – Sports Active resulted in staff confidence increased in planning and delivering appropriate PE sessions for their pupils. </a:t>
                      </a:r>
                    </a:p>
                    <a:p>
                      <a:pPr marL="0" marR="0" lvl="0" indent="0" algn="l" defTabSz="575981" rtl="0" eaLnBrk="1" fontAlgn="auto" latinLnBrk="0" hangingPunct="1">
                        <a:lnSpc>
                          <a:spcPct val="100000"/>
                        </a:lnSpc>
                        <a:spcBef>
                          <a:spcPts val="0"/>
                        </a:spcBef>
                        <a:spcAft>
                          <a:spcPts val="0"/>
                        </a:spcAft>
                        <a:buClrTx/>
                        <a:buSzTx/>
                        <a:buFontTx/>
                        <a:buNone/>
                        <a:tabLst/>
                        <a:defRPr/>
                      </a:pPr>
                      <a:endParaRPr lang="en-GB" sz="7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r>
                        <a:rPr lang="en-GB" sz="700" dirty="0">
                          <a:latin typeface="Calibri" panose="020F0502020204030204" pitchFamily="34" charset="0"/>
                          <a:cs typeface="Calibri" panose="020F0502020204030204" pitchFamily="34" charset="0"/>
                        </a:rPr>
                        <a:t>Learning walks highlighted an increase of sporting activities pupils engaged in due to the increase in staff pedagogy in delivering PE.</a:t>
                      </a:r>
                    </a:p>
                    <a:p>
                      <a:pPr marL="0" marR="0" lvl="0" indent="0" algn="l" defTabSz="575981" rtl="0" eaLnBrk="1" fontAlgn="auto" latinLnBrk="0" hangingPunct="1">
                        <a:lnSpc>
                          <a:spcPct val="100000"/>
                        </a:lnSpc>
                        <a:spcBef>
                          <a:spcPts val="0"/>
                        </a:spcBef>
                        <a:spcAft>
                          <a:spcPts val="0"/>
                        </a:spcAft>
                        <a:buClrTx/>
                        <a:buSzTx/>
                        <a:buFontTx/>
                        <a:buNone/>
                        <a:tabLst/>
                        <a:defRPr/>
                      </a:pPr>
                      <a:endParaRPr lang="en-GB" sz="7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r>
                        <a:rPr lang="en-GB" sz="700" dirty="0">
                          <a:latin typeface="Calibri" panose="020F0502020204030204" pitchFamily="34" charset="0"/>
                          <a:cs typeface="Calibri" panose="020F0502020204030204" pitchFamily="34" charset="0"/>
                        </a:rPr>
                        <a:t>Pupil voice had 100% of pupils enjoyed PE sessions throughout the academic term. </a:t>
                      </a:r>
                    </a:p>
                    <a:p>
                      <a:pPr marL="0" marR="0" lvl="0" indent="0" algn="l" defTabSz="575981" rtl="0" eaLnBrk="1" fontAlgn="auto" latinLnBrk="0" hangingPunct="1">
                        <a:lnSpc>
                          <a:spcPct val="100000"/>
                        </a:lnSpc>
                        <a:spcBef>
                          <a:spcPts val="0"/>
                        </a:spcBef>
                        <a:spcAft>
                          <a:spcPts val="0"/>
                        </a:spcAft>
                        <a:buClrTx/>
                        <a:buSzTx/>
                        <a:buFontTx/>
                        <a:buNone/>
                        <a:tabLst/>
                        <a:defRPr/>
                      </a:pPr>
                      <a:endParaRPr lang="en-GB" sz="7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700" dirty="0">
                          <a:latin typeface="Calibri" panose="020F0502020204030204" pitchFamily="34" charset="0"/>
                          <a:cs typeface="Calibri" panose="020F0502020204030204" pitchFamily="34" charset="0"/>
                        </a:rPr>
                        <a:t>Staff voice still highlights a need for specialist provision to further enhance their pedagogy and the delivery of PE lessons. </a:t>
                      </a: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7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098148111"/>
                  </a:ext>
                </a:extLst>
              </a:tr>
              <a:tr h="370840">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700" b="1" dirty="0">
                          <a:effectLst/>
                          <a:latin typeface="Calibri" panose="020F0502020204030204" pitchFamily="34" charset="0"/>
                          <a:cs typeface="Calibri" panose="020F0502020204030204" pitchFamily="34" charset="0"/>
                        </a:rPr>
                        <a:t>2. </a:t>
                      </a:r>
                      <a:r>
                        <a:rPr lang="en-US" sz="700" dirty="0">
                          <a:effectLst/>
                          <a:latin typeface="Calibri" panose="020F0502020204030204" pitchFamily="34" charset="0"/>
                          <a:cs typeface="Calibri" panose="020F0502020204030204" pitchFamily="34" charset="0"/>
                        </a:rPr>
                        <a:t>Increasing engagement of all pupils in regular physical activity and sporting activities</a:t>
                      </a:r>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GB" sz="700" dirty="0">
                          <a:latin typeface="Calibri" panose="020F0502020204030204" pitchFamily="34" charset="0"/>
                          <a:cs typeface="Calibri" panose="020F0502020204030204" pitchFamily="34" charset="0"/>
                        </a:rPr>
                        <a:t>Additional opportunities for all pupils to engage in physical activity at lunchtime.</a:t>
                      </a:r>
                    </a:p>
                    <a:p>
                      <a:pPr marL="0" marR="0" lvl="0" indent="0" algn="l" defTabSz="575981" rtl="0" eaLnBrk="1" fontAlgn="auto" latinLnBrk="0" hangingPunct="1">
                        <a:lnSpc>
                          <a:spcPct val="100000"/>
                        </a:lnSpc>
                        <a:spcBef>
                          <a:spcPts val="0"/>
                        </a:spcBef>
                        <a:spcAft>
                          <a:spcPts val="0"/>
                        </a:spcAft>
                        <a:buClrTx/>
                        <a:buSzTx/>
                        <a:buFontTx/>
                        <a:buNone/>
                        <a:tabLst/>
                        <a:defRPr/>
                      </a:pPr>
                      <a:endParaRPr lang="en-GB" sz="7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r>
                        <a:rPr lang="en-GB" sz="700" dirty="0">
                          <a:latin typeface="Calibri" panose="020F0502020204030204" pitchFamily="34" charset="0"/>
                          <a:cs typeface="Calibri" panose="020F0502020204030204" pitchFamily="34" charset="0"/>
                        </a:rPr>
                        <a:t>Lunchtime supervisors and staff supported by the purchase of specialist equipment to deliver a range of lunchtime activity clubs that cater for the needs of all learners. </a:t>
                      </a:r>
                    </a:p>
                    <a:p>
                      <a:pPr marL="0" marR="0" lvl="0" indent="0" algn="l" defTabSz="575981" rtl="0" eaLnBrk="1" fontAlgn="auto" latinLnBrk="0" hangingPunct="1">
                        <a:lnSpc>
                          <a:spcPct val="100000"/>
                        </a:lnSpc>
                        <a:spcBef>
                          <a:spcPts val="0"/>
                        </a:spcBef>
                        <a:spcAft>
                          <a:spcPts val="0"/>
                        </a:spcAft>
                        <a:buClrTx/>
                        <a:buSzTx/>
                        <a:buFontTx/>
                        <a:buNone/>
                        <a:tabLst/>
                        <a:defRPr/>
                      </a:pPr>
                      <a:endParaRPr lang="en-GB" sz="7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r>
                        <a:rPr lang="en-GB" sz="700" dirty="0">
                          <a:latin typeface="Calibri" panose="020F0502020204030204" pitchFamily="34" charset="0"/>
                          <a:cs typeface="Calibri" panose="020F0502020204030204" pitchFamily="34" charset="0"/>
                        </a:rPr>
                        <a:t>Two 60mins PE sessions timetabled for all classes to further develop a love of being active. </a:t>
                      </a: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GB" sz="700" dirty="0">
                          <a:latin typeface="Calibri" panose="020F0502020204030204" pitchFamily="34" charset="0"/>
                          <a:cs typeface="Calibri" panose="020F0502020204030204" pitchFamily="34" charset="0"/>
                        </a:rPr>
                        <a:t>Not all pupils are active for 60 minutes a day 7 days a week due to their physical development needs.</a:t>
                      </a:r>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97850329"/>
                  </a:ext>
                </a:extLst>
              </a:tr>
            </a:tbl>
          </a:graphicData>
        </a:graphic>
      </p:graphicFrame>
    </p:spTree>
    <p:extLst>
      <p:ext uri="{BB962C8B-B14F-4D97-AF65-F5344CB8AC3E}">
        <p14:creationId xmlns:p14="http://schemas.microsoft.com/office/powerpoint/2010/main" val="275597750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053B42-8C81-4DE7-625E-17DE05AD0C22}"/>
            </a:ext>
          </a:extLst>
        </p:cNvPr>
        <p:cNvGrpSpPr/>
        <p:nvPr/>
      </p:nvGrpSpPr>
      <p:grpSpPr>
        <a:xfrm>
          <a:off x="0" y="0"/>
          <a:ext cx="0" cy="0"/>
          <a:chOff x="0" y="0"/>
          <a:chExt cx="0" cy="0"/>
        </a:xfrm>
      </p:grpSpPr>
      <p:pic>
        <p:nvPicPr>
          <p:cNvPr id="6" name="Picture 5" descr="A screenshot of a computer&#10;&#10;AI-generated content may be incorrect.">
            <a:extLst>
              <a:ext uri="{FF2B5EF4-FFF2-40B4-BE49-F238E27FC236}">
                <a16:creationId xmlns:a16="http://schemas.microsoft.com/office/drawing/2014/main" id="{3AC1E9C2-1C91-6BAC-5047-CE0493D42E70}"/>
              </a:ext>
            </a:extLst>
          </p:cNvPr>
          <p:cNvPicPr>
            <a:picLocks noChangeAspect="1"/>
          </p:cNvPicPr>
          <p:nvPr/>
        </p:nvPicPr>
        <p:blipFill>
          <a:blip r:embed="rId2"/>
          <a:stretch>
            <a:fillRect/>
          </a:stretch>
        </p:blipFill>
        <p:spPr>
          <a:xfrm>
            <a:off x="-16769" y="0"/>
            <a:ext cx="6173264" cy="4322536"/>
          </a:xfrm>
          <a:prstGeom prst="rect">
            <a:avLst/>
          </a:prstGeom>
        </p:spPr>
      </p:pic>
      <p:sp>
        <p:nvSpPr>
          <p:cNvPr id="4" name="TextBox 3">
            <a:extLst>
              <a:ext uri="{FF2B5EF4-FFF2-40B4-BE49-F238E27FC236}">
                <a16:creationId xmlns:a16="http://schemas.microsoft.com/office/drawing/2014/main" id="{6E532BB3-3E8C-8C2B-D49F-407DAA50D1D2}"/>
              </a:ext>
            </a:extLst>
          </p:cNvPr>
          <p:cNvSpPr txBox="1"/>
          <p:nvPr/>
        </p:nvSpPr>
        <p:spPr>
          <a:xfrm>
            <a:off x="241825" y="226711"/>
            <a:ext cx="3559359" cy="276999"/>
          </a:xfrm>
          <a:prstGeom prst="rect">
            <a:avLst/>
          </a:prstGeom>
          <a:noFill/>
        </p:spPr>
        <p:txBody>
          <a:bodyPr wrap="square" rtlCol="0">
            <a:spAutoFit/>
          </a:bodyPr>
          <a:lstStyle/>
          <a:p>
            <a:r>
              <a:rPr lang="en-US" sz="1200" b="1" dirty="0">
                <a:latin typeface="Calibri" panose="020F0502020204030204" pitchFamily="34" charset="0"/>
                <a:cs typeface="Calibri" panose="020F0502020204030204" pitchFamily="34" charset="0"/>
              </a:rPr>
              <a:t>Review of the last academic year (2024/2025)</a:t>
            </a:r>
          </a:p>
        </p:txBody>
      </p:sp>
      <p:graphicFrame>
        <p:nvGraphicFramePr>
          <p:cNvPr id="5" name="Table 4">
            <a:extLst>
              <a:ext uri="{FF2B5EF4-FFF2-40B4-BE49-F238E27FC236}">
                <a16:creationId xmlns:a16="http://schemas.microsoft.com/office/drawing/2014/main" id="{F9BDBC17-CD2E-90F4-A5E7-9D45B87765A4}"/>
              </a:ext>
            </a:extLst>
          </p:cNvPr>
          <p:cNvGraphicFramePr>
            <a:graphicFrameLocks noGrp="1"/>
          </p:cNvGraphicFramePr>
          <p:nvPr>
            <p:extLst>
              <p:ext uri="{D42A27DB-BD31-4B8C-83A1-F6EECF244321}">
                <p14:modId xmlns:p14="http://schemas.microsoft.com/office/powerpoint/2010/main" val="2584129468"/>
              </p:ext>
            </p:extLst>
          </p:nvPr>
        </p:nvGraphicFramePr>
        <p:xfrm>
          <a:off x="304799" y="633397"/>
          <a:ext cx="5530128" cy="3779520"/>
        </p:xfrm>
        <a:graphic>
          <a:graphicData uri="http://schemas.openxmlformats.org/drawingml/2006/table">
            <a:tbl>
              <a:tblPr firstRow="1" bandRow="1">
                <a:tableStyleId>{5C22544A-7EE6-4342-B048-85BDC9FD1C3A}</a:tableStyleId>
              </a:tblPr>
              <a:tblGrid>
                <a:gridCol w="1711987">
                  <a:extLst>
                    <a:ext uri="{9D8B030D-6E8A-4147-A177-3AD203B41FA5}">
                      <a16:colId xmlns:a16="http://schemas.microsoft.com/office/drawing/2014/main" val="1397519339"/>
                    </a:ext>
                  </a:extLst>
                </a:gridCol>
                <a:gridCol w="2010284">
                  <a:extLst>
                    <a:ext uri="{9D8B030D-6E8A-4147-A177-3AD203B41FA5}">
                      <a16:colId xmlns:a16="http://schemas.microsoft.com/office/drawing/2014/main" val="279180329"/>
                    </a:ext>
                  </a:extLst>
                </a:gridCol>
                <a:gridCol w="1807857">
                  <a:extLst>
                    <a:ext uri="{9D8B030D-6E8A-4147-A177-3AD203B41FA5}">
                      <a16:colId xmlns:a16="http://schemas.microsoft.com/office/drawing/2014/main" val="1532179531"/>
                    </a:ext>
                  </a:extLst>
                </a:gridCol>
              </a:tblGrid>
              <a:tr h="226247">
                <a:tc>
                  <a:txBody>
                    <a:bodyPr/>
                    <a:lstStyle/>
                    <a:p>
                      <a:pPr algn="ctr"/>
                      <a:r>
                        <a:rPr lang="en-GB" sz="700" b="1" kern="1200" dirty="0">
                          <a:solidFill>
                            <a:sysClr val="windowText" lastClr="000000"/>
                          </a:solidFill>
                          <a:effectLst/>
                          <a:latin typeface="Calibri" panose="020F0502020204030204" pitchFamily="34" charset="0"/>
                          <a:ea typeface="+mn-ea"/>
                          <a:cs typeface="Calibri" panose="020F0502020204030204" pitchFamily="34" charset="0"/>
                        </a:rPr>
                        <a:t>Key areas as outlined in PE and sport premium guidance</a:t>
                      </a:r>
                      <a:endParaRPr lang="en-US" sz="700" dirty="0">
                        <a:solidFill>
                          <a:sysClr val="windowText" lastClr="000000"/>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algn="ctr"/>
                      <a:r>
                        <a:rPr lang="en-GB" sz="700" b="1" kern="1200" dirty="0">
                          <a:solidFill>
                            <a:sysClr val="windowText" lastClr="000000"/>
                          </a:solidFill>
                          <a:effectLst/>
                          <a:latin typeface="Calibri" panose="020F0502020204030204" pitchFamily="34" charset="0"/>
                          <a:ea typeface="+mn-ea"/>
                          <a:cs typeface="Calibri" panose="020F0502020204030204" pitchFamily="34" charset="0"/>
                        </a:rPr>
                        <a:t>What went well? Supporting evidence?</a:t>
                      </a:r>
                      <a:r>
                        <a:rPr lang="en-GB" sz="700" dirty="0">
                          <a:solidFill>
                            <a:sysClr val="windowText" lastClr="000000"/>
                          </a:solidFill>
                          <a:effectLst/>
                          <a:latin typeface="Calibri" panose="020F0502020204030204" pitchFamily="34" charset="0"/>
                          <a:cs typeface="Calibri" panose="020F0502020204030204" pitchFamily="34" charset="0"/>
                        </a:rPr>
                        <a:t> </a:t>
                      </a:r>
                      <a:endParaRPr lang="en-US" sz="700" dirty="0">
                        <a:solidFill>
                          <a:sysClr val="windowText" lastClr="000000"/>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marL="0" marR="0" lvl="0" indent="0" algn="ctr" defTabSz="575981" rtl="0" eaLnBrk="1" fontAlgn="auto" latinLnBrk="0" hangingPunct="1">
                        <a:lnSpc>
                          <a:spcPct val="100000"/>
                        </a:lnSpc>
                        <a:spcBef>
                          <a:spcPts val="0"/>
                        </a:spcBef>
                        <a:spcAft>
                          <a:spcPts val="0"/>
                        </a:spcAft>
                        <a:buClrTx/>
                        <a:buSzTx/>
                        <a:buFontTx/>
                        <a:buNone/>
                        <a:tabLst/>
                        <a:defRPr/>
                      </a:pPr>
                      <a:r>
                        <a:rPr lang="en-US" sz="700" dirty="0">
                          <a:solidFill>
                            <a:sysClr val="windowText" lastClr="000000"/>
                          </a:solidFill>
                          <a:effectLst/>
                          <a:latin typeface="Calibri" panose="020F0502020204030204" pitchFamily="34" charset="0"/>
                          <a:cs typeface="Calibri" panose="020F0502020204030204" pitchFamily="34" charset="0"/>
                        </a:rPr>
                        <a:t>What didn't go well? Supporting evidence? </a:t>
                      </a:r>
                      <a:endParaRPr lang="en-GB" sz="700" dirty="0">
                        <a:solidFill>
                          <a:sysClr val="windowText" lastClr="000000"/>
                        </a:solidFill>
                        <a:effectLst/>
                        <a:latin typeface="Calibri" panose="020F0502020204030204" pitchFamily="34" charset="0"/>
                        <a:ea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extLst>
                  <a:ext uri="{0D108BD9-81ED-4DB2-BD59-A6C34878D82A}">
                    <a16:rowId xmlns:a16="http://schemas.microsoft.com/office/drawing/2014/main" val="938675785"/>
                  </a:ext>
                </a:extLst>
              </a:tr>
              <a:tr h="370840">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700" b="1" dirty="0">
                          <a:effectLst/>
                          <a:latin typeface="Calibri" panose="020F0502020204030204" pitchFamily="34" charset="0"/>
                          <a:cs typeface="Calibri" panose="020F0502020204030204" pitchFamily="34" charset="0"/>
                        </a:rPr>
                        <a:t>3. </a:t>
                      </a:r>
                      <a:r>
                        <a:rPr lang="en-US" sz="700" b="0" dirty="0">
                          <a:effectLst/>
                          <a:latin typeface="Calibri" panose="020F0502020204030204" pitchFamily="34" charset="0"/>
                          <a:cs typeface="Calibri" panose="020F0502020204030204" pitchFamily="34" charset="0"/>
                        </a:rPr>
                        <a:t>Raising the profile of PE and sport across the school, to support whole school improvement</a:t>
                      </a:r>
                      <a:endParaRPr lang="en-US" sz="700" b="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GB" sz="700" dirty="0">
                          <a:latin typeface="Calibri" panose="020F0502020204030204" pitchFamily="34" charset="0"/>
                          <a:cs typeface="Calibri" panose="020F0502020204030204" pitchFamily="34" charset="0"/>
                        </a:rPr>
                        <a:t>By celebrating all things PE, PA and SS, we are encouraging more pupils to enjoy movement and physical activity.</a:t>
                      </a:r>
                    </a:p>
                    <a:p>
                      <a:pPr marL="0" marR="0" lvl="0" indent="0" algn="l" defTabSz="575981" rtl="0" eaLnBrk="1" fontAlgn="auto" latinLnBrk="0" hangingPunct="1">
                        <a:lnSpc>
                          <a:spcPct val="100000"/>
                        </a:lnSpc>
                        <a:spcBef>
                          <a:spcPts val="0"/>
                        </a:spcBef>
                        <a:spcAft>
                          <a:spcPts val="0"/>
                        </a:spcAft>
                        <a:buClrTx/>
                        <a:buSzTx/>
                        <a:buFontTx/>
                        <a:buNone/>
                        <a:tabLst/>
                        <a:defRPr/>
                      </a:pPr>
                      <a:endParaRPr lang="en-GB" sz="7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r>
                        <a:rPr lang="en-GB" sz="700" dirty="0">
                          <a:latin typeface="Calibri" panose="020F0502020204030204" pitchFamily="34" charset="0"/>
                          <a:cs typeface="Calibri" panose="020F0502020204030204" pitchFamily="34" charset="0"/>
                        </a:rPr>
                        <a:t>100% of pupils will be developed in their physical, cognitive, social and emotional learning, therefore improving attainment data in PE and across the school.</a:t>
                      </a:r>
                    </a:p>
                    <a:p>
                      <a:pPr marL="0" marR="0" lvl="0" indent="0" algn="l" defTabSz="575981" rtl="0" eaLnBrk="1" fontAlgn="auto" latinLnBrk="0" hangingPunct="1">
                        <a:lnSpc>
                          <a:spcPct val="100000"/>
                        </a:lnSpc>
                        <a:spcBef>
                          <a:spcPts val="0"/>
                        </a:spcBef>
                        <a:spcAft>
                          <a:spcPts val="0"/>
                        </a:spcAft>
                        <a:buClrTx/>
                        <a:buSzTx/>
                        <a:buFontTx/>
                        <a:buNone/>
                        <a:tabLst/>
                        <a:defRPr/>
                      </a:pPr>
                      <a:endParaRPr lang="en-GB" sz="7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r>
                        <a:rPr lang="en-US" sz="700" dirty="0">
                          <a:latin typeface="Calibri" panose="020F0502020204030204" pitchFamily="34" charset="0"/>
                          <a:cs typeface="Calibri" panose="020F0502020204030204" pitchFamily="34" charset="0"/>
                        </a:rPr>
                        <a:t>Pupils have timetabled Physical Movement breaks daily dependent on their needs. </a:t>
                      </a:r>
                    </a:p>
                    <a:p>
                      <a:endParaRPr lang="en-US" sz="7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GB" sz="700" dirty="0">
                          <a:latin typeface="Calibri" panose="020F0502020204030204" pitchFamily="34" charset="0"/>
                          <a:cs typeface="Calibri" panose="020F0502020204030204" pitchFamily="34" charset="0"/>
                        </a:rPr>
                        <a:t>Not all pupils are active for 60 minutes a day 7 days a week.</a:t>
                      </a:r>
                    </a:p>
                    <a:p>
                      <a:pPr marL="0" marR="0" lvl="0" indent="0" algn="l" defTabSz="575981" rtl="0" eaLnBrk="1" fontAlgn="auto" latinLnBrk="0" hangingPunct="1">
                        <a:lnSpc>
                          <a:spcPct val="100000"/>
                        </a:lnSpc>
                        <a:spcBef>
                          <a:spcPts val="0"/>
                        </a:spcBef>
                        <a:spcAft>
                          <a:spcPts val="0"/>
                        </a:spcAft>
                        <a:buClrTx/>
                        <a:buSzTx/>
                        <a:buFontTx/>
                        <a:buNone/>
                        <a:tabLst/>
                        <a:defRPr/>
                      </a:pPr>
                      <a:endParaRPr lang="en-GB" sz="7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098148111"/>
                  </a:ext>
                </a:extLst>
              </a:tr>
              <a:tr h="370840">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700" b="1" dirty="0">
                          <a:effectLst/>
                          <a:latin typeface="Calibri" panose="020F0502020204030204" pitchFamily="34" charset="0"/>
                          <a:cs typeface="Calibri" panose="020F0502020204030204" pitchFamily="34" charset="0"/>
                        </a:rPr>
                        <a:t>4. </a:t>
                      </a:r>
                      <a:r>
                        <a:rPr lang="en-US" sz="700" dirty="0">
                          <a:effectLst/>
                          <a:latin typeface="Calibri" panose="020F0502020204030204" pitchFamily="34" charset="0"/>
                          <a:cs typeface="Calibri" panose="020F0502020204030204" pitchFamily="34" charset="0"/>
                        </a:rPr>
                        <a:t>Offer hydrotherapy for targeted pupils to support their physical development along with physiotherapy targets. </a:t>
                      </a:r>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GB" sz="700" dirty="0">
                          <a:latin typeface="Calibri" panose="020F0502020204030204" pitchFamily="34" charset="0"/>
                          <a:cs typeface="Calibri" panose="020F0502020204030204" pitchFamily="34" charset="0"/>
                        </a:rPr>
                        <a:t>Risk assessments completed for targeted pupils, liaison with physiotherapists </a:t>
                      </a:r>
                    </a:p>
                    <a:p>
                      <a:pPr marL="0" marR="0" lvl="0" indent="0" algn="l" defTabSz="575981" rtl="0" eaLnBrk="1" fontAlgn="auto" latinLnBrk="0" hangingPunct="1">
                        <a:lnSpc>
                          <a:spcPct val="100000"/>
                        </a:lnSpc>
                        <a:spcBef>
                          <a:spcPts val="0"/>
                        </a:spcBef>
                        <a:spcAft>
                          <a:spcPts val="0"/>
                        </a:spcAft>
                        <a:buClrTx/>
                        <a:buSzTx/>
                        <a:buFontTx/>
                        <a:buNone/>
                        <a:tabLst/>
                        <a:defRPr/>
                      </a:pPr>
                      <a:r>
                        <a:rPr lang="en-GB" sz="700" dirty="0">
                          <a:latin typeface="Calibri" panose="020F0502020204030204" pitchFamily="34" charset="0"/>
                          <a:cs typeface="Calibri" panose="020F0502020204030204" pitchFamily="34" charset="0"/>
                        </a:rPr>
                        <a:t>regarding pupils needs. Swimming instructor employed and timetabled for </a:t>
                      </a:r>
                    </a:p>
                    <a:p>
                      <a:pPr marL="0" marR="0" lvl="0" indent="0" algn="l" defTabSz="575981" rtl="0" eaLnBrk="1" fontAlgn="auto" latinLnBrk="0" hangingPunct="1">
                        <a:lnSpc>
                          <a:spcPct val="100000"/>
                        </a:lnSpc>
                        <a:spcBef>
                          <a:spcPts val="0"/>
                        </a:spcBef>
                        <a:spcAft>
                          <a:spcPts val="0"/>
                        </a:spcAft>
                        <a:buClrTx/>
                        <a:buSzTx/>
                        <a:buFontTx/>
                        <a:buNone/>
                        <a:tabLst/>
                        <a:defRPr/>
                      </a:pPr>
                      <a:r>
                        <a:rPr lang="en-GB" sz="700" dirty="0">
                          <a:latin typeface="Calibri" panose="020F0502020204030204" pitchFamily="34" charset="0"/>
                          <a:cs typeface="Calibri" panose="020F0502020204030204" pitchFamily="34" charset="0"/>
                        </a:rPr>
                        <a:t>hydrotherapy sessions weekly. Teaching Assistants assigned to work with targeted </a:t>
                      </a:r>
                    </a:p>
                    <a:p>
                      <a:pPr marL="0" marR="0" lvl="0" indent="0" algn="l" defTabSz="575981" rtl="0" eaLnBrk="1" fontAlgn="auto" latinLnBrk="0" hangingPunct="1">
                        <a:lnSpc>
                          <a:spcPct val="100000"/>
                        </a:lnSpc>
                        <a:spcBef>
                          <a:spcPts val="0"/>
                        </a:spcBef>
                        <a:spcAft>
                          <a:spcPts val="0"/>
                        </a:spcAft>
                        <a:buClrTx/>
                        <a:buSzTx/>
                        <a:buFontTx/>
                        <a:buNone/>
                        <a:tabLst/>
                        <a:defRPr/>
                      </a:pPr>
                      <a:r>
                        <a:rPr lang="en-GB" sz="700" dirty="0">
                          <a:latin typeface="Calibri" panose="020F0502020204030204" pitchFamily="34" charset="0"/>
                          <a:cs typeface="Calibri" panose="020F0502020204030204" pitchFamily="34" charset="0"/>
                        </a:rPr>
                        <a:t>pupils.</a:t>
                      </a:r>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700" dirty="0">
                          <a:latin typeface="Calibri" panose="020F0502020204030204" pitchFamily="34" charset="0"/>
                          <a:cs typeface="Calibri" panose="020F0502020204030204" pitchFamily="34" charset="0"/>
                        </a:rPr>
                        <a:t>Purchasing of specialist equipment at times delayed progress.</a:t>
                      </a:r>
                    </a:p>
                    <a:p>
                      <a:endParaRPr lang="en-US" sz="7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97850329"/>
                  </a:ext>
                </a:extLst>
              </a:tr>
              <a:tr h="370840">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700" b="1" dirty="0">
                          <a:effectLst/>
                          <a:latin typeface="Calibri" panose="020F0502020204030204" pitchFamily="34" charset="0"/>
                          <a:cs typeface="Calibri" panose="020F0502020204030204" pitchFamily="34" charset="0"/>
                        </a:rPr>
                        <a:t>5. </a:t>
                      </a:r>
                      <a:r>
                        <a:rPr lang="en-US" sz="700" dirty="0">
                          <a:effectLst/>
                          <a:latin typeface="Calibri" panose="020F0502020204030204" pitchFamily="34" charset="0"/>
                          <a:cs typeface="Calibri" panose="020F0502020204030204" pitchFamily="34" charset="0"/>
                        </a:rPr>
                        <a:t>Increasing participation in outdoor adventurous activities.</a:t>
                      </a: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700" dirty="0">
                        <a:effectLst/>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700" dirty="0">
                        <a:effectLst/>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700" dirty="0">
                        <a:effectLst/>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700" dirty="0">
                        <a:effectLst/>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700" dirty="0">
                        <a:effectLst/>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700" dirty="0">
                        <a:effectLst/>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7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GB" sz="700" dirty="0">
                          <a:latin typeface="Calibri" panose="020F0502020204030204" pitchFamily="34" charset="0"/>
                          <a:cs typeface="Calibri" panose="020F0502020204030204" pitchFamily="34" charset="0"/>
                        </a:rPr>
                        <a:t>Opportunities to be active in a range of outdoor activities fully utilising the facilities at The Bridge and within the local community. </a:t>
                      </a:r>
                    </a:p>
                    <a:p>
                      <a:pPr marL="0" marR="0" lvl="0" indent="0" algn="l" defTabSz="575981" rtl="0" eaLnBrk="1" fontAlgn="auto" latinLnBrk="0" hangingPunct="1">
                        <a:lnSpc>
                          <a:spcPct val="100000"/>
                        </a:lnSpc>
                        <a:spcBef>
                          <a:spcPts val="0"/>
                        </a:spcBef>
                        <a:spcAft>
                          <a:spcPts val="0"/>
                        </a:spcAft>
                        <a:buClrTx/>
                        <a:buSzTx/>
                        <a:buFontTx/>
                        <a:buNone/>
                        <a:tabLst/>
                        <a:defRPr/>
                      </a:pPr>
                      <a:endParaRPr lang="en-GB" sz="7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r>
                        <a:rPr lang="en-GB" sz="700" dirty="0">
                          <a:latin typeface="Calibri" panose="020F0502020204030204" pitchFamily="34" charset="0"/>
                          <a:cs typeface="Calibri" panose="020F0502020204030204" pitchFamily="34" charset="0"/>
                        </a:rPr>
                        <a:t>This has allowed an increased opportunity to work and develop muscles in arms and shoulders/ developing coordination and crossing the line’ </a:t>
                      </a:r>
                    </a:p>
                    <a:p>
                      <a:pPr marL="0" marR="0" lvl="0" indent="0" algn="l" defTabSz="575981" rtl="0" eaLnBrk="1" fontAlgn="auto" latinLnBrk="0" hangingPunct="1">
                        <a:lnSpc>
                          <a:spcPct val="100000"/>
                        </a:lnSpc>
                        <a:spcBef>
                          <a:spcPts val="0"/>
                        </a:spcBef>
                        <a:spcAft>
                          <a:spcPts val="0"/>
                        </a:spcAft>
                        <a:buClrTx/>
                        <a:buSzTx/>
                        <a:buFontTx/>
                        <a:buNone/>
                        <a:tabLst/>
                        <a:defRPr/>
                      </a:pPr>
                      <a:r>
                        <a:rPr lang="en-GB" sz="700" dirty="0">
                          <a:latin typeface="Calibri" panose="020F0502020204030204" pitchFamily="34" charset="0"/>
                          <a:cs typeface="Calibri" panose="020F0502020204030204" pitchFamily="34" charset="0"/>
                        </a:rPr>
                        <a:t>activities. Impact on fine motor and hand and arm strength.</a:t>
                      </a:r>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700" dirty="0">
                          <a:latin typeface="Calibri" panose="020F0502020204030204" pitchFamily="34" charset="0"/>
                          <a:cs typeface="Calibri" panose="020F0502020204030204" pitchFamily="34" charset="0"/>
                        </a:rPr>
                        <a:t>Transport requirements can hinder community trips.</a:t>
                      </a:r>
                    </a:p>
                    <a:p>
                      <a:endParaRPr lang="en-US" sz="7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968936110"/>
                  </a:ext>
                </a:extLst>
              </a:tr>
            </a:tbl>
          </a:graphicData>
        </a:graphic>
      </p:graphicFrame>
    </p:spTree>
    <p:extLst>
      <p:ext uri="{BB962C8B-B14F-4D97-AF65-F5344CB8AC3E}">
        <p14:creationId xmlns:p14="http://schemas.microsoft.com/office/powerpoint/2010/main" val="221221420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9D434C-40D3-B593-20E1-7F77321E8D22}"/>
            </a:ext>
          </a:extLst>
        </p:cNvPr>
        <p:cNvGrpSpPr/>
        <p:nvPr/>
      </p:nvGrpSpPr>
      <p:grpSpPr>
        <a:xfrm>
          <a:off x="0" y="0"/>
          <a:ext cx="0" cy="0"/>
          <a:chOff x="0" y="0"/>
          <a:chExt cx="0" cy="0"/>
        </a:xfrm>
      </p:grpSpPr>
      <p:pic>
        <p:nvPicPr>
          <p:cNvPr id="3" name="Picture 2" descr="A screenshot of a computer&#10;&#10;AI-generated content may be incorrect.">
            <a:extLst>
              <a:ext uri="{FF2B5EF4-FFF2-40B4-BE49-F238E27FC236}">
                <a16:creationId xmlns:a16="http://schemas.microsoft.com/office/drawing/2014/main" id="{E026D05E-2A4F-B56B-D369-7D73D5C3E07D}"/>
              </a:ext>
            </a:extLst>
          </p:cNvPr>
          <p:cNvPicPr>
            <a:picLocks noChangeAspect="1"/>
          </p:cNvPicPr>
          <p:nvPr/>
        </p:nvPicPr>
        <p:blipFill>
          <a:blip r:embed="rId2"/>
          <a:stretch>
            <a:fillRect/>
          </a:stretch>
        </p:blipFill>
        <p:spPr>
          <a:xfrm>
            <a:off x="-2809" y="0"/>
            <a:ext cx="6166284" cy="4322536"/>
          </a:xfrm>
          <a:prstGeom prst="rect">
            <a:avLst/>
          </a:prstGeom>
        </p:spPr>
      </p:pic>
      <p:sp>
        <p:nvSpPr>
          <p:cNvPr id="4" name="TextBox 3">
            <a:extLst>
              <a:ext uri="{FF2B5EF4-FFF2-40B4-BE49-F238E27FC236}">
                <a16:creationId xmlns:a16="http://schemas.microsoft.com/office/drawing/2014/main" id="{5068A47E-05FA-E59E-E6B8-458180D7CF21}"/>
              </a:ext>
            </a:extLst>
          </p:cNvPr>
          <p:cNvSpPr txBox="1"/>
          <p:nvPr/>
        </p:nvSpPr>
        <p:spPr>
          <a:xfrm>
            <a:off x="241825" y="226711"/>
            <a:ext cx="3559359" cy="276999"/>
          </a:xfrm>
          <a:prstGeom prst="rect">
            <a:avLst/>
          </a:prstGeom>
          <a:noFill/>
        </p:spPr>
        <p:txBody>
          <a:bodyPr wrap="square" rtlCol="0">
            <a:spAutoFit/>
          </a:bodyPr>
          <a:lstStyle/>
          <a:p>
            <a:r>
              <a:rPr lang="en-US" sz="1200" b="1" dirty="0">
                <a:latin typeface="Calibri" panose="020F0502020204030204" pitchFamily="34" charset="0"/>
                <a:cs typeface="Calibri" panose="020F0502020204030204" pitchFamily="34" charset="0"/>
              </a:rPr>
              <a:t>Aims for the next academic year (2025/2026)</a:t>
            </a:r>
          </a:p>
        </p:txBody>
      </p:sp>
      <p:sp>
        <p:nvSpPr>
          <p:cNvPr id="2" name="TextBox 1">
            <a:extLst>
              <a:ext uri="{FF2B5EF4-FFF2-40B4-BE49-F238E27FC236}">
                <a16:creationId xmlns:a16="http://schemas.microsoft.com/office/drawing/2014/main" id="{DF6A6CD2-88E8-9610-81B4-3451EA6069CB}"/>
              </a:ext>
            </a:extLst>
          </p:cNvPr>
          <p:cNvSpPr txBox="1"/>
          <p:nvPr/>
        </p:nvSpPr>
        <p:spPr>
          <a:xfrm>
            <a:off x="241825" y="607518"/>
            <a:ext cx="5684413" cy="1561646"/>
          </a:xfrm>
          <a:prstGeom prst="rect">
            <a:avLst/>
          </a:prstGeom>
          <a:noFill/>
        </p:spPr>
        <p:txBody>
          <a:bodyPr wrap="square" rtlCol="0">
            <a:spAutoFit/>
          </a:bodyPr>
          <a:lstStyle/>
          <a:p>
            <a:pPr marL="171450" indent="-171450">
              <a:lnSpc>
                <a:spcPct val="124000"/>
              </a:lnSpc>
              <a:buFont typeface="Arial" panose="020B0604020202020204" pitchFamily="34" charset="0"/>
              <a:buChar char="•"/>
            </a:pPr>
            <a:r>
              <a:rPr lang="en-US" sz="850" dirty="0">
                <a:latin typeface="Calibri" panose="020F0502020204030204" pitchFamily="34" charset="0"/>
                <a:cs typeface="Calibri" panose="020F0502020204030204" pitchFamily="34" charset="0"/>
              </a:rPr>
              <a:t>Using your whole school priorities, school development plan and previous PE, school sport and physical activity data, set out your aims for the year ahead. </a:t>
            </a:r>
          </a:p>
          <a:p>
            <a:pPr marL="171450" indent="-171450">
              <a:lnSpc>
                <a:spcPct val="124000"/>
              </a:lnSpc>
              <a:buFont typeface="Arial" panose="020B0604020202020204" pitchFamily="34" charset="0"/>
              <a:buChar char="•"/>
            </a:pPr>
            <a:r>
              <a:rPr lang="en-US" sz="850" dirty="0">
                <a:latin typeface="Calibri" panose="020F0502020204030204" pitchFamily="34" charset="0"/>
                <a:cs typeface="Calibri" panose="020F0502020204030204" pitchFamily="34" charset="0"/>
              </a:rPr>
              <a:t>Think about specific areas of need such as </a:t>
            </a:r>
            <a:r>
              <a:rPr lang="en-US" sz="850" b="1" dirty="0">
                <a:latin typeface="Calibri" panose="020F0502020204030204" pitchFamily="34" charset="0"/>
                <a:cs typeface="Calibri" panose="020F0502020204030204" pitchFamily="34" charset="0"/>
              </a:rPr>
              <a:t>inactive girls, SEND and disadvantaged pupils</a:t>
            </a:r>
          </a:p>
          <a:p>
            <a:pPr marL="171450" indent="-171450">
              <a:lnSpc>
                <a:spcPct val="124000"/>
              </a:lnSpc>
              <a:buFont typeface="Arial" panose="020B0604020202020204" pitchFamily="34" charset="0"/>
              <a:buChar char="•"/>
            </a:pPr>
            <a:r>
              <a:rPr lang="en-US" sz="850" dirty="0">
                <a:latin typeface="Calibri" panose="020F0502020204030204" pitchFamily="34" charset="0"/>
                <a:cs typeface="Calibri" panose="020F0502020204030204" pitchFamily="34" charset="0"/>
              </a:rPr>
              <a:t>Remember to also input your swimming data and reflections in the table located at the bottom of this page.</a:t>
            </a:r>
          </a:p>
          <a:p>
            <a:pPr marL="171450" indent="-171450">
              <a:lnSpc>
                <a:spcPct val="124000"/>
              </a:lnSpc>
              <a:buFont typeface="Arial" panose="020B0604020202020204" pitchFamily="34" charset="0"/>
              <a:buChar char="•"/>
            </a:pPr>
            <a:r>
              <a:rPr lang="en-US" sz="850" dirty="0">
                <a:latin typeface="Calibri" panose="020F0502020204030204" pitchFamily="34" charset="0"/>
                <a:cs typeface="Calibri" panose="020F0502020204030204" pitchFamily="34" charset="0"/>
              </a:rPr>
              <a:t>Consider which of the 5 key areas improvements will be focusing on:</a:t>
            </a:r>
          </a:p>
          <a:p>
            <a:pPr>
              <a:lnSpc>
                <a:spcPct val="124000"/>
              </a:lnSpc>
            </a:pPr>
            <a:r>
              <a:rPr lang="en-US" sz="700" i="1" dirty="0">
                <a:latin typeface="Calibri" panose="020F0502020204030204" pitchFamily="34" charset="0"/>
                <a:cs typeface="Calibri" panose="020F0502020204030204" pitchFamily="34" charset="0"/>
              </a:rPr>
              <a:t>1. Increasing confidence, knowledge and skills of all staff in teaching PE and sporting activities </a:t>
            </a:r>
            <a:r>
              <a:rPr lang="en-US" sz="700" i="1" dirty="0" err="1">
                <a:latin typeface="Calibri" panose="020F0502020204030204" pitchFamily="34" charset="0"/>
                <a:cs typeface="Calibri" panose="020F0502020204030204" pitchFamily="34" charset="0"/>
              </a:rPr>
              <a:t>prioritising</a:t>
            </a:r>
            <a:r>
              <a:rPr lang="en-US" sz="700" i="1" dirty="0">
                <a:latin typeface="Calibri" panose="020F0502020204030204" pitchFamily="34" charset="0"/>
                <a:cs typeface="Calibri" panose="020F0502020204030204" pitchFamily="34" charset="0"/>
              </a:rPr>
              <a:t> CPD and training where needed.</a:t>
            </a:r>
          </a:p>
          <a:p>
            <a:pPr>
              <a:lnSpc>
                <a:spcPct val="124000"/>
              </a:lnSpc>
            </a:pPr>
            <a:r>
              <a:rPr lang="en-US" sz="700" i="1" dirty="0">
                <a:latin typeface="Calibri" panose="020F0502020204030204" pitchFamily="34" charset="0"/>
                <a:cs typeface="Calibri" panose="020F0502020204030204" pitchFamily="34" charset="0"/>
              </a:rPr>
              <a:t>2. Increasing engagement of all pupils in regular physical activity and sporting activities</a:t>
            </a:r>
          </a:p>
          <a:p>
            <a:pPr>
              <a:lnSpc>
                <a:spcPct val="124000"/>
              </a:lnSpc>
            </a:pPr>
            <a:r>
              <a:rPr lang="en-US" sz="700" i="1" dirty="0">
                <a:latin typeface="Calibri" panose="020F0502020204030204" pitchFamily="34" charset="0"/>
                <a:cs typeface="Calibri" panose="020F0502020204030204" pitchFamily="34" charset="0"/>
              </a:rPr>
              <a:t>3. Raising the profile of PE and sport across the school, to support whole school improvement</a:t>
            </a:r>
          </a:p>
          <a:p>
            <a:pPr>
              <a:lnSpc>
                <a:spcPct val="124000"/>
              </a:lnSpc>
            </a:pPr>
            <a:r>
              <a:rPr lang="en-US" sz="700" i="1" dirty="0">
                <a:latin typeface="Calibri" panose="020F0502020204030204" pitchFamily="34" charset="0"/>
                <a:cs typeface="Calibri" panose="020F0502020204030204" pitchFamily="34" charset="0"/>
              </a:rPr>
              <a:t>4. Offer a broader and more equal experience of a range of sports and physical activities to all pupils and ensure equal access to sport for boys  and girls</a:t>
            </a:r>
          </a:p>
          <a:p>
            <a:pPr>
              <a:lnSpc>
                <a:spcPct val="124000"/>
              </a:lnSpc>
            </a:pPr>
            <a:r>
              <a:rPr lang="en-US" sz="700" i="1" dirty="0">
                <a:latin typeface="Calibri" panose="020F0502020204030204" pitchFamily="34" charset="0"/>
                <a:cs typeface="Calibri" panose="020F0502020204030204" pitchFamily="34" charset="0"/>
              </a:rPr>
              <a:t>5. Increasing participation in competitive sport</a:t>
            </a:r>
          </a:p>
        </p:txBody>
      </p:sp>
      <p:graphicFrame>
        <p:nvGraphicFramePr>
          <p:cNvPr id="5" name="Table 4">
            <a:extLst>
              <a:ext uri="{FF2B5EF4-FFF2-40B4-BE49-F238E27FC236}">
                <a16:creationId xmlns:a16="http://schemas.microsoft.com/office/drawing/2014/main" id="{5A182FA8-E1AB-D63D-6ECD-2D907EE595F6}"/>
              </a:ext>
            </a:extLst>
          </p:cNvPr>
          <p:cNvGraphicFramePr>
            <a:graphicFrameLocks noGrp="1"/>
          </p:cNvGraphicFramePr>
          <p:nvPr>
            <p:extLst>
              <p:ext uri="{D42A27DB-BD31-4B8C-83A1-F6EECF244321}">
                <p14:modId xmlns:p14="http://schemas.microsoft.com/office/powerpoint/2010/main" val="1335226263"/>
              </p:ext>
            </p:extLst>
          </p:nvPr>
        </p:nvGraphicFramePr>
        <p:xfrm>
          <a:off x="315269" y="2272972"/>
          <a:ext cx="5530128" cy="1780727"/>
        </p:xfrm>
        <a:graphic>
          <a:graphicData uri="http://schemas.openxmlformats.org/drawingml/2006/table">
            <a:tbl>
              <a:tblPr firstRow="1" bandRow="1">
                <a:tableStyleId>{5C22544A-7EE6-4342-B048-85BDC9FD1C3A}</a:tableStyleId>
              </a:tblPr>
              <a:tblGrid>
                <a:gridCol w="1711987">
                  <a:extLst>
                    <a:ext uri="{9D8B030D-6E8A-4147-A177-3AD203B41FA5}">
                      <a16:colId xmlns:a16="http://schemas.microsoft.com/office/drawing/2014/main" val="1397519339"/>
                    </a:ext>
                  </a:extLst>
                </a:gridCol>
                <a:gridCol w="2010284">
                  <a:extLst>
                    <a:ext uri="{9D8B030D-6E8A-4147-A177-3AD203B41FA5}">
                      <a16:colId xmlns:a16="http://schemas.microsoft.com/office/drawing/2014/main" val="279180329"/>
                    </a:ext>
                  </a:extLst>
                </a:gridCol>
                <a:gridCol w="1807857">
                  <a:extLst>
                    <a:ext uri="{9D8B030D-6E8A-4147-A177-3AD203B41FA5}">
                      <a16:colId xmlns:a16="http://schemas.microsoft.com/office/drawing/2014/main" val="1532179531"/>
                    </a:ext>
                  </a:extLst>
                </a:gridCol>
              </a:tblGrid>
              <a:tr h="226247">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GB" sz="700" dirty="0">
                          <a:solidFill>
                            <a:sysClr val="windowText" lastClr="000000"/>
                          </a:solidFill>
                          <a:effectLst/>
                          <a:latin typeface="Calibri" panose="020F0502020204030204" pitchFamily="34" charset="0"/>
                          <a:ea typeface="Calibri" panose="020F0502020204030204" pitchFamily="34" charset="0"/>
                          <a:cs typeface="Calibri" panose="020F0502020204030204" pitchFamily="34" charset="0"/>
                          <a:hlinkClick r:id="rId3"/>
                        </a:rPr>
                        <a:t>Swimming and Water Safety</a:t>
                      </a:r>
                      <a:endParaRPr lang="en-GB" sz="700" dirty="0">
                        <a:solidFill>
                          <a:sysClr val="windowText" lastClr="000000"/>
                        </a:solidFill>
                        <a:effectLst/>
                        <a:latin typeface="Calibri" panose="020F0502020204030204" pitchFamily="34" charset="0"/>
                        <a:ea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algn="ctr"/>
                      <a:r>
                        <a:rPr lang="en-GB" sz="700" b="1" kern="1200" dirty="0">
                          <a:solidFill>
                            <a:sysClr val="windowText" lastClr="000000"/>
                          </a:solidFill>
                          <a:effectLst/>
                          <a:latin typeface="Calibri" panose="020F0502020204030204" pitchFamily="34" charset="0"/>
                          <a:ea typeface="+mn-ea"/>
                          <a:cs typeface="Calibri" panose="020F0502020204030204" pitchFamily="34" charset="0"/>
                        </a:rPr>
                        <a:t>What went well? Supporting evidence?</a:t>
                      </a:r>
                      <a:r>
                        <a:rPr lang="en-GB" sz="700" dirty="0">
                          <a:solidFill>
                            <a:sysClr val="windowText" lastClr="000000"/>
                          </a:solidFill>
                          <a:effectLst/>
                          <a:latin typeface="Calibri" panose="020F0502020204030204" pitchFamily="34" charset="0"/>
                          <a:cs typeface="Calibri" panose="020F0502020204030204" pitchFamily="34" charset="0"/>
                        </a:rPr>
                        <a:t> </a:t>
                      </a:r>
                      <a:endParaRPr lang="en-US" sz="700" dirty="0">
                        <a:solidFill>
                          <a:sysClr val="windowText" lastClr="000000"/>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marL="0" marR="0" lvl="0" indent="0" algn="ctr" defTabSz="575981" rtl="0" eaLnBrk="1" fontAlgn="auto" latinLnBrk="0" hangingPunct="1">
                        <a:lnSpc>
                          <a:spcPct val="100000"/>
                        </a:lnSpc>
                        <a:spcBef>
                          <a:spcPts val="0"/>
                        </a:spcBef>
                        <a:spcAft>
                          <a:spcPts val="0"/>
                        </a:spcAft>
                        <a:buClrTx/>
                        <a:buSzTx/>
                        <a:buFontTx/>
                        <a:buNone/>
                        <a:tabLst/>
                        <a:defRPr/>
                      </a:pPr>
                      <a:r>
                        <a:rPr lang="en-US" sz="700" dirty="0">
                          <a:solidFill>
                            <a:sysClr val="windowText" lastClr="000000"/>
                          </a:solidFill>
                          <a:effectLst/>
                          <a:latin typeface="Calibri" panose="020F0502020204030204" pitchFamily="34" charset="0"/>
                          <a:cs typeface="Calibri" panose="020F0502020204030204" pitchFamily="34" charset="0"/>
                        </a:rPr>
                        <a:t>What didn't go well? Supporting evidence? </a:t>
                      </a:r>
                      <a:endParaRPr lang="en-GB" sz="700" dirty="0">
                        <a:solidFill>
                          <a:sysClr val="windowText" lastClr="000000"/>
                        </a:solidFill>
                        <a:effectLst/>
                        <a:latin typeface="Calibri" panose="020F0502020204030204" pitchFamily="34" charset="0"/>
                        <a:ea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extLst>
                  <a:ext uri="{0D108BD9-81ED-4DB2-BD59-A6C34878D82A}">
                    <a16:rowId xmlns:a16="http://schemas.microsoft.com/office/drawing/2014/main" val="938675785"/>
                  </a:ext>
                </a:extLst>
              </a:tr>
              <a:tr h="370840">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700" b="1" dirty="0">
                          <a:effectLst/>
                          <a:latin typeface="Calibri" panose="020F0502020204030204" pitchFamily="34" charset="0"/>
                          <a:cs typeface="Calibri" panose="020F0502020204030204" pitchFamily="34" charset="0"/>
                        </a:rPr>
                        <a:t>1. </a:t>
                      </a:r>
                      <a:r>
                        <a:rPr lang="en-US" sz="700" dirty="0">
                          <a:effectLst/>
                          <a:latin typeface="Calibri" panose="020F0502020204030204" pitchFamily="34" charset="0"/>
                          <a:cs typeface="Calibri" panose="020F0502020204030204" pitchFamily="34" charset="0"/>
                        </a:rPr>
                        <a:t>Swim competently, confidently and proficiently over a distance of at least 25 </a:t>
                      </a:r>
                      <a:r>
                        <a:rPr lang="en-US" sz="700" dirty="0" err="1">
                          <a:effectLst/>
                          <a:latin typeface="Calibri" panose="020F0502020204030204" pitchFamily="34" charset="0"/>
                          <a:cs typeface="Calibri" panose="020F0502020204030204" pitchFamily="34" charset="0"/>
                        </a:rPr>
                        <a:t>metres</a:t>
                      </a:r>
                      <a:endParaRPr lang="en-US" sz="700" dirty="0">
                        <a:effectLst/>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GB" sz="700" dirty="0">
                        <a:effectLst/>
                        <a:latin typeface="Calibri" panose="020F0502020204030204" pitchFamily="34" charset="0"/>
                        <a:ea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700" dirty="0">
                          <a:latin typeface="Calibri" panose="020F0502020204030204" pitchFamily="34" charset="0"/>
                          <a:cs typeface="Calibri" panose="020F0502020204030204" pitchFamily="34" charset="0"/>
                        </a:rPr>
                        <a:t>Pupils continue to have the opportunity to work towards this target.</a:t>
                      </a:r>
                    </a:p>
                    <a:p>
                      <a:endParaRPr lang="en-US" sz="7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700" dirty="0">
                          <a:latin typeface="Calibri" panose="020F0502020204030204" pitchFamily="34" charset="0"/>
                          <a:cs typeface="Calibri" panose="020F0502020204030204" pitchFamily="34" charset="0"/>
                        </a:rPr>
                        <a:t>Continue to implement swimming qualifications relevant to the physical ability of all learners.</a:t>
                      </a:r>
                    </a:p>
                    <a:p>
                      <a:endParaRPr lang="en-US" sz="7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098148111"/>
                  </a:ext>
                </a:extLst>
              </a:tr>
              <a:tr h="370840">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700" b="1" dirty="0">
                          <a:effectLst/>
                          <a:latin typeface="Calibri" panose="020F0502020204030204" pitchFamily="34" charset="0"/>
                          <a:cs typeface="Calibri" panose="020F0502020204030204" pitchFamily="34" charset="0"/>
                        </a:rPr>
                        <a:t>2. </a:t>
                      </a:r>
                      <a:r>
                        <a:rPr lang="en-US" sz="700" dirty="0">
                          <a:effectLst/>
                          <a:latin typeface="Calibri" panose="020F0502020204030204" pitchFamily="34" charset="0"/>
                          <a:cs typeface="Calibri" panose="020F0502020204030204" pitchFamily="34" charset="0"/>
                        </a:rPr>
                        <a:t>Use a range of strokes effectively (for example, front crawl, backstroke and breaststroke)</a:t>
                      </a:r>
                    </a:p>
                    <a:p>
                      <a:pPr marL="0" marR="0" lvl="0" indent="0" algn="l" defTabSz="575981" rtl="0" eaLnBrk="1" fontAlgn="auto" latinLnBrk="0" hangingPunct="1">
                        <a:lnSpc>
                          <a:spcPct val="100000"/>
                        </a:lnSpc>
                        <a:spcBef>
                          <a:spcPts val="0"/>
                        </a:spcBef>
                        <a:spcAft>
                          <a:spcPts val="0"/>
                        </a:spcAft>
                        <a:buClrTx/>
                        <a:buSzTx/>
                        <a:buFontTx/>
                        <a:buNone/>
                        <a:tabLst/>
                        <a:defRPr/>
                      </a:pPr>
                      <a:endParaRPr lang="en-GB" sz="700" dirty="0">
                        <a:effectLst/>
                        <a:latin typeface="Calibri" panose="020F0502020204030204" pitchFamily="34" charset="0"/>
                        <a:ea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700" dirty="0">
                          <a:latin typeface="Calibri" panose="020F0502020204030204" pitchFamily="34" charset="0"/>
                          <a:cs typeface="Calibri" panose="020F0502020204030204" pitchFamily="34" charset="0"/>
                        </a:rPr>
                        <a:t>Pupils continue to work towards this target. </a:t>
                      </a:r>
                    </a:p>
                    <a:p>
                      <a:endParaRPr lang="en-US" sz="7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700" dirty="0">
                          <a:latin typeface="Calibri" panose="020F0502020204030204" pitchFamily="34" charset="0"/>
                          <a:cs typeface="Calibri" panose="020F0502020204030204" pitchFamily="34" charset="0"/>
                        </a:rPr>
                        <a:t>Pupils progress will be celebrated when milestones are met.</a:t>
                      </a:r>
                    </a:p>
                    <a:p>
                      <a:endParaRPr lang="en-US" sz="7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97850329"/>
                  </a:ext>
                </a:extLst>
              </a:tr>
              <a:tr h="370840">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700" b="1" dirty="0">
                          <a:effectLst/>
                          <a:latin typeface="Calibri" panose="020F0502020204030204" pitchFamily="34" charset="0"/>
                          <a:cs typeface="Calibri" panose="020F0502020204030204" pitchFamily="34" charset="0"/>
                        </a:rPr>
                        <a:t>3. </a:t>
                      </a:r>
                      <a:r>
                        <a:rPr lang="en-US" sz="700" dirty="0">
                          <a:effectLst/>
                          <a:latin typeface="Calibri" panose="020F0502020204030204" pitchFamily="34" charset="0"/>
                          <a:cs typeface="Calibri" panose="020F0502020204030204" pitchFamily="34" charset="0"/>
                        </a:rPr>
                        <a:t>Perform safe self-rescue in different water-based situations</a:t>
                      </a:r>
                      <a:endParaRPr lang="en-GB" sz="700" dirty="0">
                        <a:effectLst/>
                        <a:latin typeface="Calibri" panose="020F0502020204030204" pitchFamily="34" charset="0"/>
                        <a:ea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700" dirty="0">
                          <a:latin typeface="Calibri" panose="020F0502020204030204" pitchFamily="34" charset="0"/>
                          <a:cs typeface="Calibri" panose="020F0502020204030204" pitchFamily="34" charset="0"/>
                        </a:rPr>
                        <a:t>Pupils will have weekly sessions to support their independence in the water and ensuring safety in entering and exiting the pool.</a:t>
                      </a:r>
                    </a:p>
                    <a:p>
                      <a:endParaRPr lang="en-US" sz="7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700" dirty="0">
                          <a:latin typeface="Calibri" panose="020F0502020204030204" pitchFamily="34" charset="0"/>
                          <a:cs typeface="Calibri" panose="020F0502020204030204" pitchFamily="34" charset="0"/>
                        </a:rPr>
                        <a:t>Pupils will require adult support due to their needs hence not physically able to perform self rescue. </a:t>
                      </a:r>
                    </a:p>
                    <a:p>
                      <a:endParaRPr lang="en-US" sz="7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873458530"/>
                  </a:ext>
                </a:extLst>
              </a:tr>
            </a:tbl>
          </a:graphicData>
        </a:graphic>
      </p:graphicFrame>
    </p:spTree>
    <p:extLst>
      <p:ext uri="{BB962C8B-B14F-4D97-AF65-F5344CB8AC3E}">
        <p14:creationId xmlns:p14="http://schemas.microsoft.com/office/powerpoint/2010/main" val="335679190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CBAF56-3D8C-5C56-EC65-F09DDE0E9A3E}"/>
            </a:ext>
          </a:extLst>
        </p:cNvPr>
        <p:cNvGrpSpPr/>
        <p:nvPr/>
      </p:nvGrpSpPr>
      <p:grpSpPr>
        <a:xfrm>
          <a:off x="0" y="0"/>
          <a:ext cx="0" cy="0"/>
          <a:chOff x="0" y="0"/>
          <a:chExt cx="0" cy="0"/>
        </a:xfrm>
      </p:grpSpPr>
      <p:pic>
        <p:nvPicPr>
          <p:cNvPr id="3" name="Picture 2" descr="A screenshot of a computer&#10;&#10;AI-generated content may be incorrect.">
            <a:extLst>
              <a:ext uri="{FF2B5EF4-FFF2-40B4-BE49-F238E27FC236}">
                <a16:creationId xmlns:a16="http://schemas.microsoft.com/office/drawing/2014/main" id="{78FECD63-296E-DB2D-1218-4F9CDBBED92E}"/>
              </a:ext>
            </a:extLst>
          </p:cNvPr>
          <p:cNvPicPr>
            <a:picLocks noChangeAspect="1"/>
          </p:cNvPicPr>
          <p:nvPr/>
        </p:nvPicPr>
        <p:blipFill>
          <a:blip r:embed="rId3"/>
          <a:stretch>
            <a:fillRect/>
          </a:stretch>
        </p:blipFill>
        <p:spPr>
          <a:xfrm>
            <a:off x="-37709" y="0"/>
            <a:ext cx="6201184" cy="4322536"/>
          </a:xfrm>
          <a:prstGeom prst="rect">
            <a:avLst/>
          </a:prstGeom>
        </p:spPr>
      </p:pic>
      <p:sp>
        <p:nvSpPr>
          <p:cNvPr id="4" name="TextBox 3">
            <a:extLst>
              <a:ext uri="{FF2B5EF4-FFF2-40B4-BE49-F238E27FC236}">
                <a16:creationId xmlns:a16="http://schemas.microsoft.com/office/drawing/2014/main" id="{60A9C37A-3E57-4DDF-9242-6A80A0981789}"/>
              </a:ext>
            </a:extLst>
          </p:cNvPr>
          <p:cNvSpPr txBox="1"/>
          <p:nvPr/>
        </p:nvSpPr>
        <p:spPr>
          <a:xfrm>
            <a:off x="241825" y="226711"/>
            <a:ext cx="3559359" cy="276999"/>
          </a:xfrm>
          <a:prstGeom prst="rect">
            <a:avLst/>
          </a:prstGeom>
          <a:noFill/>
        </p:spPr>
        <p:txBody>
          <a:bodyPr wrap="square" rtlCol="0">
            <a:spAutoFit/>
          </a:bodyPr>
          <a:lstStyle/>
          <a:p>
            <a:r>
              <a:rPr lang="en-US" sz="1200" b="1" dirty="0">
                <a:latin typeface="Calibri" panose="020F0502020204030204" pitchFamily="34" charset="0"/>
                <a:cs typeface="Calibri" panose="020F0502020204030204" pitchFamily="34" charset="0"/>
              </a:rPr>
              <a:t>2025/2026</a:t>
            </a:r>
          </a:p>
        </p:txBody>
      </p:sp>
      <p:graphicFrame>
        <p:nvGraphicFramePr>
          <p:cNvPr id="5" name="Table 4">
            <a:extLst>
              <a:ext uri="{FF2B5EF4-FFF2-40B4-BE49-F238E27FC236}">
                <a16:creationId xmlns:a16="http://schemas.microsoft.com/office/drawing/2014/main" id="{2BEE4F89-4408-F00A-3DA8-BFCBC572C119}"/>
              </a:ext>
            </a:extLst>
          </p:cNvPr>
          <p:cNvGraphicFramePr>
            <a:graphicFrameLocks noGrp="1"/>
          </p:cNvGraphicFramePr>
          <p:nvPr>
            <p:extLst>
              <p:ext uri="{D42A27DB-BD31-4B8C-83A1-F6EECF244321}">
                <p14:modId xmlns:p14="http://schemas.microsoft.com/office/powerpoint/2010/main" val="3476565728"/>
              </p:ext>
            </p:extLst>
          </p:nvPr>
        </p:nvGraphicFramePr>
        <p:xfrm>
          <a:off x="197588" y="684701"/>
          <a:ext cx="5724635" cy="6291231"/>
        </p:xfrm>
        <a:graphic>
          <a:graphicData uri="http://schemas.openxmlformats.org/drawingml/2006/table">
            <a:tbl>
              <a:tblPr firstRow="1" bandRow="1">
                <a:tableStyleId>{5C22544A-7EE6-4342-B048-85BDC9FD1C3A}</a:tableStyleId>
              </a:tblPr>
              <a:tblGrid>
                <a:gridCol w="1335584">
                  <a:extLst>
                    <a:ext uri="{9D8B030D-6E8A-4147-A177-3AD203B41FA5}">
                      <a16:colId xmlns:a16="http://schemas.microsoft.com/office/drawing/2014/main" val="1397519339"/>
                    </a:ext>
                  </a:extLst>
                </a:gridCol>
                <a:gridCol w="1568297">
                  <a:extLst>
                    <a:ext uri="{9D8B030D-6E8A-4147-A177-3AD203B41FA5}">
                      <a16:colId xmlns:a16="http://schemas.microsoft.com/office/drawing/2014/main" val="279180329"/>
                    </a:ext>
                  </a:extLst>
                </a:gridCol>
                <a:gridCol w="1410377">
                  <a:extLst>
                    <a:ext uri="{9D8B030D-6E8A-4147-A177-3AD203B41FA5}">
                      <a16:colId xmlns:a16="http://schemas.microsoft.com/office/drawing/2014/main" val="1419483341"/>
                    </a:ext>
                  </a:extLst>
                </a:gridCol>
                <a:gridCol w="1410377">
                  <a:extLst>
                    <a:ext uri="{9D8B030D-6E8A-4147-A177-3AD203B41FA5}">
                      <a16:colId xmlns:a16="http://schemas.microsoft.com/office/drawing/2014/main" val="1532179531"/>
                    </a:ext>
                  </a:extLst>
                </a:gridCol>
              </a:tblGrid>
              <a:tr h="256191">
                <a:tc>
                  <a:txBody>
                    <a:bodyPr/>
                    <a:lstStyle/>
                    <a:p>
                      <a:pPr algn="ctr"/>
                      <a:r>
                        <a:rPr lang="en-GB" sz="700" b="1" kern="1200" dirty="0">
                          <a:solidFill>
                            <a:sysClr val="windowText" lastClr="000000"/>
                          </a:solidFill>
                          <a:effectLst/>
                          <a:latin typeface="Calibri" panose="020F0502020204030204" pitchFamily="34" charset="0"/>
                          <a:ea typeface="+mn-ea"/>
                          <a:cs typeface="Calibri" panose="020F0502020204030204" pitchFamily="34" charset="0"/>
                        </a:rPr>
                        <a:t>Aim</a:t>
                      </a:r>
                      <a:endParaRPr lang="en-US" sz="700" dirty="0">
                        <a:solidFill>
                          <a:sysClr val="windowText" lastClr="000000"/>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algn="ctr"/>
                      <a:r>
                        <a:rPr lang="en-GB" sz="700" b="1" kern="1200" dirty="0">
                          <a:solidFill>
                            <a:sysClr val="windowText" lastClr="000000"/>
                          </a:solidFill>
                          <a:effectLst/>
                          <a:latin typeface="Calibri" panose="020F0502020204030204" pitchFamily="34" charset="0"/>
                          <a:ea typeface="+mn-ea"/>
                          <a:cs typeface="Calibri" panose="020F0502020204030204" pitchFamily="34" charset="0"/>
                        </a:rPr>
                        <a:t>Why?</a:t>
                      </a:r>
                      <a:endParaRPr lang="en-US" sz="700" dirty="0">
                        <a:solidFill>
                          <a:sysClr val="windowText" lastClr="000000"/>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marL="0" marR="0" lvl="0" indent="0" algn="ctr" defTabSz="575981" rtl="0" eaLnBrk="1" fontAlgn="auto" latinLnBrk="0" hangingPunct="1">
                        <a:lnSpc>
                          <a:spcPct val="100000"/>
                        </a:lnSpc>
                        <a:spcBef>
                          <a:spcPts val="0"/>
                        </a:spcBef>
                        <a:spcAft>
                          <a:spcPts val="0"/>
                        </a:spcAft>
                        <a:buClrTx/>
                        <a:buSzTx/>
                        <a:buFontTx/>
                        <a:buNone/>
                        <a:tabLst/>
                        <a:defRPr/>
                      </a:pPr>
                      <a:r>
                        <a:rPr lang="en-GB" sz="700" dirty="0">
                          <a:solidFill>
                            <a:sysClr val="windowText" lastClr="000000"/>
                          </a:solidFill>
                          <a:effectLst/>
                          <a:latin typeface="Calibri" panose="020F0502020204030204" pitchFamily="34" charset="0"/>
                          <a:ea typeface="Calibri" panose="020F0502020204030204" pitchFamily="34" charset="0"/>
                          <a:cs typeface="Calibri" panose="020F0502020204030204" pitchFamily="34" charset="0"/>
                        </a:rPr>
                        <a:t>Key Area</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marL="0" marR="0" lvl="0" indent="0" algn="ctr" defTabSz="575981" rtl="0" eaLnBrk="1" fontAlgn="auto" latinLnBrk="0" hangingPunct="1">
                        <a:lnSpc>
                          <a:spcPct val="100000"/>
                        </a:lnSpc>
                        <a:spcBef>
                          <a:spcPts val="0"/>
                        </a:spcBef>
                        <a:spcAft>
                          <a:spcPts val="0"/>
                        </a:spcAft>
                        <a:buClrTx/>
                        <a:buSzTx/>
                        <a:buFontTx/>
                        <a:buNone/>
                        <a:tabLst/>
                        <a:defRPr/>
                      </a:pPr>
                      <a:r>
                        <a:rPr lang="en-US" sz="700" dirty="0">
                          <a:solidFill>
                            <a:sysClr val="windowText" lastClr="000000"/>
                          </a:solidFill>
                          <a:effectLst/>
                          <a:latin typeface="Calibri" panose="020F0502020204030204" pitchFamily="34" charset="0"/>
                          <a:cs typeface="Calibri" panose="020F0502020204030204" pitchFamily="34" charset="0"/>
                        </a:rPr>
                        <a:t>Supporting evidence</a:t>
                      </a:r>
                      <a:endParaRPr lang="en-GB" sz="700" dirty="0">
                        <a:solidFill>
                          <a:sysClr val="windowText" lastClr="000000"/>
                        </a:solidFill>
                        <a:effectLst/>
                        <a:latin typeface="Calibri" panose="020F0502020204030204" pitchFamily="34" charset="0"/>
                        <a:ea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extLst>
                  <a:ext uri="{0D108BD9-81ED-4DB2-BD59-A6C34878D82A}">
                    <a16:rowId xmlns:a16="http://schemas.microsoft.com/office/drawing/2014/main" val="938675785"/>
                  </a:ext>
                </a:extLst>
              </a:tr>
              <a:tr h="621253">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GB" sz="600" dirty="0">
                          <a:effectLst/>
                          <a:latin typeface="Calibri" panose="020F0502020204030204" pitchFamily="34" charset="0"/>
                          <a:cs typeface="Calibri" panose="020F0502020204030204" pitchFamily="34" charset="0"/>
                        </a:rPr>
                        <a:t>Pupils access weekly on a rotational basis a variety of sporting/leisure activities including archery, skittles, basketball and gymnastics. </a:t>
                      </a:r>
                    </a:p>
                    <a:p>
                      <a:pPr marL="0" marR="0" lvl="0" indent="0" algn="l" defTabSz="575981" rtl="0" eaLnBrk="1" fontAlgn="auto" latinLnBrk="0" hangingPunct="1">
                        <a:lnSpc>
                          <a:spcPct val="100000"/>
                        </a:lnSpc>
                        <a:spcBef>
                          <a:spcPts val="0"/>
                        </a:spcBef>
                        <a:spcAft>
                          <a:spcPts val="0"/>
                        </a:spcAft>
                        <a:buClrTx/>
                        <a:buSzTx/>
                        <a:buFontTx/>
                        <a:buNone/>
                        <a:tabLst/>
                        <a:defRPr/>
                      </a:pPr>
                      <a:endParaRPr lang="en-GB" sz="600" dirty="0">
                        <a:effectLst/>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r>
                        <a:rPr lang="en-GB" sz="600" dirty="0">
                          <a:effectLst/>
                          <a:latin typeface="Calibri" panose="020F0502020204030204" pitchFamily="34" charset="0"/>
                          <a:cs typeface="Calibri" panose="020F0502020204030204" pitchFamily="34" charset="0"/>
                        </a:rPr>
                        <a:t>Active Sport provides quality trained staff who both provide these opportunities for our pupils whilst also upskilling staff on the delivery of PE lessons. </a:t>
                      </a:r>
                    </a:p>
                    <a:p>
                      <a:pPr marL="0" marR="0" lvl="0" indent="0" algn="l" defTabSz="575981" rtl="0" eaLnBrk="1" fontAlgn="auto" latinLnBrk="0" hangingPunct="1">
                        <a:lnSpc>
                          <a:spcPct val="100000"/>
                        </a:lnSpc>
                        <a:spcBef>
                          <a:spcPts val="0"/>
                        </a:spcBef>
                        <a:spcAft>
                          <a:spcPts val="0"/>
                        </a:spcAft>
                        <a:buClrTx/>
                        <a:buSzTx/>
                        <a:buFontTx/>
                        <a:buNone/>
                        <a:tabLst/>
                        <a:defRPr/>
                      </a:pPr>
                      <a:endParaRPr lang="en-GB" sz="600" dirty="0">
                        <a:effectLst/>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r>
                        <a:rPr lang="en-GB" sz="600" dirty="0">
                          <a:effectLst/>
                          <a:latin typeface="Calibri" panose="020F0502020204030204" pitchFamily="34" charset="0"/>
                          <a:cs typeface="Calibri" panose="020F0502020204030204" pitchFamily="34" charset="0"/>
                        </a:rPr>
                        <a:t>Provide in school opportunities for pupils to access multiple opportunities to be physically active and monitor external physical activity to drive physical activity levels with key focus groups.</a:t>
                      </a: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effectLst/>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effectLst/>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effectLst/>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latin typeface="Calibri" panose="020F0502020204030204" pitchFamily="34" charset="0"/>
                          <a:cs typeface="Calibri" panose="020F0502020204030204" pitchFamily="34" charset="0"/>
                        </a:rPr>
                        <a:t>Continue to develop pupils love of sport and offer activities that they are able to access. </a:t>
                      </a: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latin typeface="Calibri" panose="020F0502020204030204" pitchFamily="34" charset="0"/>
                          <a:cs typeface="Calibri" panose="020F0502020204030204" pitchFamily="34" charset="0"/>
                        </a:rPr>
                        <a:t>Further develop staff confidence and pedagogy in the delivery of PE sessions.</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GB" sz="600" dirty="0">
                          <a:latin typeface="Calibri" panose="020F0502020204030204" pitchFamily="34" charset="0"/>
                          <a:cs typeface="Calibri" panose="020F0502020204030204" pitchFamily="34" charset="0"/>
                        </a:rPr>
                        <a:t>Key Indicator 2:</a:t>
                      </a:r>
                    </a:p>
                    <a:p>
                      <a:pPr marL="0" marR="0" lvl="0" indent="0" algn="l" defTabSz="575981" rtl="0" eaLnBrk="1" fontAlgn="auto" latinLnBrk="0" hangingPunct="1">
                        <a:lnSpc>
                          <a:spcPct val="100000"/>
                        </a:lnSpc>
                        <a:spcBef>
                          <a:spcPts val="0"/>
                        </a:spcBef>
                        <a:spcAft>
                          <a:spcPts val="0"/>
                        </a:spcAft>
                        <a:buClrTx/>
                        <a:buSzTx/>
                        <a:buFontTx/>
                        <a:buNone/>
                        <a:tabLst/>
                        <a:defRPr/>
                      </a:pPr>
                      <a:endParaRPr lang="en-GB"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r>
                        <a:rPr lang="en-GB" sz="600" dirty="0">
                          <a:latin typeface="Calibri" panose="020F0502020204030204" pitchFamily="34" charset="0"/>
                          <a:cs typeface="Calibri" panose="020F0502020204030204" pitchFamily="34" charset="0"/>
                        </a:rPr>
                        <a:t>Increasing engagement of all pupils in regular physical activity and sporting activities</a:t>
                      </a:r>
                    </a:p>
                    <a:p>
                      <a:pPr marL="0" marR="0" lvl="0" indent="0" algn="l" defTabSz="575981" rtl="0" eaLnBrk="1" fontAlgn="auto" latinLnBrk="0" hangingPunct="1">
                        <a:lnSpc>
                          <a:spcPct val="100000"/>
                        </a:lnSpc>
                        <a:spcBef>
                          <a:spcPts val="0"/>
                        </a:spcBef>
                        <a:spcAft>
                          <a:spcPts val="0"/>
                        </a:spcAft>
                        <a:buClrTx/>
                        <a:buSzTx/>
                        <a:buFontTx/>
                        <a:buNone/>
                        <a:tabLst/>
                        <a:defRPr/>
                      </a:pPr>
                      <a:endParaRPr lang="en-GB"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r>
                        <a:rPr lang="en-GB" sz="600" dirty="0">
                          <a:latin typeface="Calibri" panose="020F0502020204030204" pitchFamily="34" charset="0"/>
                          <a:cs typeface="Calibri" panose="020F0502020204030204" pitchFamily="34" charset="0"/>
                        </a:rPr>
                        <a:t>Key Indicator 4:</a:t>
                      </a:r>
                    </a:p>
                    <a:p>
                      <a:pPr marL="0" marR="0" lvl="0" indent="0" algn="l" defTabSz="575981" rtl="0" eaLnBrk="1" fontAlgn="auto" latinLnBrk="0" hangingPunct="1">
                        <a:lnSpc>
                          <a:spcPct val="100000"/>
                        </a:lnSpc>
                        <a:spcBef>
                          <a:spcPts val="0"/>
                        </a:spcBef>
                        <a:spcAft>
                          <a:spcPts val="0"/>
                        </a:spcAft>
                        <a:buClrTx/>
                        <a:buSzTx/>
                        <a:buFontTx/>
                        <a:buNone/>
                        <a:tabLst/>
                        <a:defRPr/>
                      </a:pPr>
                      <a:endParaRPr lang="en-GB"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r>
                        <a:rPr lang="en-GB" sz="600" dirty="0">
                          <a:latin typeface="Calibri" panose="020F0502020204030204" pitchFamily="34" charset="0"/>
                          <a:cs typeface="Calibri" panose="020F0502020204030204" pitchFamily="34" charset="0"/>
                        </a:rPr>
                        <a:t>Offer a broader and more equal experience of a range of sports and physical activities to all pupils and ensure equal access to sport for boys and girls</a:t>
                      </a:r>
                    </a:p>
                    <a:p>
                      <a:pPr marL="0" marR="0" lvl="0" indent="0" algn="l" defTabSz="575981" rtl="0" eaLnBrk="1" fontAlgn="auto" latinLnBrk="0" hangingPunct="1">
                        <a:lnSpc>
                          <a:spcPct val="100000"/>
                        </a:lnSpc>
                        <a:spcBef>
                          <a:spcPts val="0"/>
                        </a:spcBef>
                        <a:spcAft>
                          <a:spcPts val="0"/>
                        </a:spcAft>
                        <a:buClrTx/>
                        <a:buSzTx/>
                        <a:buFontTx/>
                        <a:buNone/>
                        <a:tabLst/>
                        <a:defRPr/>
                      </a:pPr>
                      <a:endParaRPr lang="en-GB"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algn="l">
                        <a:lnSpc>
                          <a:spcPct val="100000"/>
                        </a:lnSpc>
                      </a:pPr>
                      <a:endParaRPr lang="en-US" sz="6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latin typeface="Calibri" panose="020F0502020204030204" pitchFamily="34" charset="0"/>
                          <a:cs typeface="Calibri" panose="020F0502020204030204" pitchFamily="34" charset="0"/>
                        </a:rPr>
                        <a:t>Lesson observations</a:t>
                      </a:r>
                    </a:p>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latin typeface="Calibri" panose="020F0502020204030204" pitchFamily="34" charset="0"/>
                          <a:cs typeface="Calibri" panose="020F0502020204030204" pitchFamily="34" charset="0"/>
                        </a:rPr>
                        <a:t>Learning Walks </a:t>
                      </a:r>
                    </a:p>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latin typeface="Calibri" panose="020F0502020204030204" pitchFamily="34" charset="0"/>
                          <a:cs typeface="Calibri" panose="020F0502020204030204" pitchFamily="34" charset="0"/>
                        </a:rPr>
                        <a:t>Staff Voice </a:t>
                      </a:r>
                    </a:p>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latin typeface="Calibri" panose="020F0502020204030204" pitchFamily="34" charset="0"/>
                          <a:cs typeface="Calibri" panose="020F0502020204030204" pitchFamily="34" charset="0"/>
                        </a:rPr>
                        <a:t>Pupils Voice </a:t>
                      </a: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latin typeface="Calibri" panose="020F0502020204030204" pitchFamily="34" charset="0"/>
                          <a:cs typeface="Calibri" panose="020F0502020204030204" pitchFamily="34" charset="0"/>
                        </a:rPr>
                        <a:t>All data captured will show a positive response to the delivery and engagement within lessons</a:t>
                      </a:r>
                    </a:p>
                    <a:p>
                      <a:pPr algn="l">
                        <a:lnSpc>
                          <a:spcPct val="100000"/>
                        </a:lnSpc>
                      </a:pPr>
                      <a:endParaRPr lang="en-US" sz="6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968936110"/>
                  </a:ext>
                </a:extLst>
              </a:tr>
              <a:tr h="621253">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GB" sz="600" dirty="0">
                          <a:effectLst/>
                          <a:latin typeface="Calibri" panose="020F0502020204030204" pitchFamily="34" charset="0"/>
                          <a:cs typeface="Calibri" panose="020F0502020204030204" pitchFamily="34" charset="0"/>
                        </a:rPr>
                        <a:t>Focus on teacher training ensuring all teachers are confident to enjoy teaching High Quality Physical Education.</a:t>
                      </a: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effectLst/>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effectLst/>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effectLst/>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effectLst/>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GB" sz="600" dirty="0">
                          <a:latin typeface="Calibri" panose="020F0502020204030204" pitchFamily="34" charset="0"/>
                          <a:cs typeface="Calibri" panose="020F0502020204030204" pitchFamily="34" charset="0"/>
                        </a:rPr>
                        <a:t>To ensure all children are participating in two hours a week of high-quality PE every week.</a:t>
                      </a: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GB" sz="600" dirty="0">
                          <a:latin typeface="Calibri" panose="020F0502020204030204" pitchFamily="34" charset="0"/>
                          <a:cs typeface="Calibri" panose="020F0502020204030204" pitchFamily="34" charset="0"/>
                        </a:rPr>
                        <a:t>Increasing confidence, knowledge and skills of all staff in teaching PE and sporting activities prioritising CPD and training where needed.</a:t>
                      </a: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GB" sz="600" dirty="0">
                          <a:latin typeface="Calibri" panose="020F0502020204030204" pitchFamily="34" charset="0"/>
                          <a:cs typeface="Calibri" panose="020F0502020204030204" pitchFamily="34" charset="0"/>
                        </a:rPr>
                        <a:t>Staff confidence surveys, pupils attainment data, lesson observation reviews, pupil voice. </a:t>
                      </a: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420514327"/>
                  </a:ext>
                </a:extLst>
              </a:tr>
              <a:tr h="621253">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GB" sz="600" dirty="0">
                          <a:effectLst/>
                          <a:latin typeface="Calibri" panose="020F0502020204030204" pitchFamily="34" charset="0"/>
                          <a:cs typeface="Calibri" panose="020F0502020204030204" pitchFamily="34" charset="0"/>
                        </a:rPr>
                        <a:t>Provide regular lunchtime activities  as well as all pupils accessing inter competitions. Where appropriate,  Competition formats to reflect needs of pupils. </a:t>
                      </a: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effectLst/>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effectLst/>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effectLst/>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effectLst/>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GB" sz="600" dirty="0">
                          <a:latin typeface="Calibri" panose="020F0502020204030204" pitchFamily="34" charset="0"/>
                          <a:cs typeface="Calibri" panose="020F0502020204030204" pitchFamily="34" charset="0"/>
                        </a:rPr>
                        <a:t>To ensure all pupils can access lunchtime activities that meet their physical and cognitive levels.  </a:t>
                      </a:r>
                    </a:p>
                    <a:p>
                      <a:pPr marL="0" marR="0" lvl="0" indent="0" algn="l" defTabSz="575981" rtl="0" eaLnBrk="1" fontAlgn="auto" latinLnBrk="0" hangingPunct="1">
                        <a:lnSpc>
                          <a:spcPct val="100000"/>
                        </a:lnSpc>
                        <a:spcBef>
                          <a:spcPts val="0"/>
                        </a:spcBef>
                        <a:spcAft>
                          <a:spcPts val="0"/>
                        </a:spcAft>
                        <a:buClrTx/>
                        <a:buSzTx/>
                        <a:buFontTx/>
                        <a:buNone/>
                        <a:tabLst/>
                        <a:defRPr/>
                      </a:pPr>
                      <a:endParaRPr lang="en-GB"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r>
                        <a:rPr lang="en-GB" sz="600" dirty="0">
                          <a:latin typeface="Calibri" panose="020F0502020204030204" pitchFamily="34" charset="0"/>
                          <a:cs typeface="Calibri" panose="020F0502020204030204" pitchFamily="34" charset="0"/>
                        </a:rPr>
                        <a:t>To actively promote participation in sporting activities within the local community e.g. Gymnastics, Rebound Therapy</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GB" sz="600" dirty="0">
                          <a:latin typeface="Calibri" panose="020F0502020204030204" pitchFamily="34" charset="0"/>
                          <a:cs typeface="Calibri" panose="020F0502020204030204" pitchFamily="34" charset="0"/>
                        </a:rPr>
                        <a:t>Key indicator 5:</a:t>
                      </a:r>
                    </a:p>
                    <a:p>
                      <a:pPr marL="0" marR="0" lvl="0" indent="0" algn="l" defTabSz="575981" rtl="0" eaLnBrk="1" fontAlgn="auto" latinLnBrk="0" hangingPunct="1">
                        <a:lnSpc>
                          <a:spcPct val="100000"/>
                        </a:lnSpc>
                        <a:spcBef>
                          <a:spcPts val="0"/>
                        </a:spcBef>
                        <a:spcAft>
                          <a:spcPts val="0"/>
                        </a:spcAft>
                        <a:buClrTx/>
                        <a:buSzTx/>
                        <a:buFontTx/>
                        <a:buNone/>
                        <a:tabLst/>
                        <a:defRPr/>
                      </a:pPr>
                      <a:endParaRPr lang="en-GB"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r>
                        <a:rPr lang="en-GB" sz="600" dirty="0">
                          <a:latin typeface="Calibri" panose="020F0502020204030204" pitchFamily="34" charset="0"/>
                          <a:cs typeface="Calibri" panose="020F0502020204030204" pitchFamily="34" charset="0"/>
                        </a:rPr>
                        <a:t>Increasing participation in competitive sport</a:t>
                      </a: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GB" sz="600" dirty="0">
                          <a:latin typeface="Calibri" panose="020F0502020204030204" pitchFamily="34" charset="0"/>
                          <a:cs typeface="Calibri" panose="020F0502020204030204" pitchFamily="34" charset="0"/>
                        </a:rPr>
                        <a:t>All pupils take part in sports day competitions. </a:t>
                      </a:r>
                    </a:p>
                    <a:p>
                      <a:pPr marL="0" marR="0" lvl="0" indent="0" algn="l" defTabSz="575981" rtl="0" eaLnBrk="1" fontAlgn="auto" latinLnBrk="0" hangingPunct="1">
                        <a:lnSpc>
                          <a:spcPct val="100000"/>
                        </a:lnSpc>
                        <a:spcBef>
                          <a:spcPts val="0"/>
                        </a:spcBef>
                        <a:spcAft>
                          <a:spcPts val="0"/>
                        </a:spcAft>
                        <a:buClrTx/>
                        <a:buSzTx/>
                        <a:buFontTx/>
                        <a:buNone/>
                        <a:tabLst/>
                        <a:defRPr/>
                      </a:pPr>
                      <a:endParaRPr lang="en-GB"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r>
                        <a:rPr lang="en-GB" sz="600" dirty="0">
                          <a:latin typeface="Calibri" panose="020F0502020204030204" pitchFamily="34" charset="0"/>
                          <a:cs typeface="Calibri" panose="020F0502020204030204" pitchFamily="34" charset="0"/>
                        </a:rPr>
                        <a:t>Inter competitions hosted at our school and sports day. </a:t>
                      </a:r>
                    </a:p>
                    <a:p>
                      <a:pPr marL="0" marR="0" lvl="0" indent="0" algn="l" defTabSz="575981" rtl="0" eaLnBrk="1" fontAlgn="auto" latinLnBrk="0" hangingPunct="1">
                        <a:lnSpc>
                          <a:spcPct val="100000"/>
                        </a:lnSpc>
                        <a:spcBef>
                          <a:spcPts val="0"/>
                        </a:spcBef>
                        <a:spcAft>
                          <a:spcPts val="0"/>
                        </a:spcAft>
                        <a:buClrTx/>
                        <a:buSzTx/>
                        <a:buFontTx/>
                        <a:buNone/>
                        <a:tabLst/>
                        <a:defRPr/>
                      </a:pPr>
                      <a:endParaRPr lang="en-GB"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r>
                        <a:rPr lang="en-GB" sz="600" dirty="0">
                          <a:latin typeface="Calibri" panose="020F0502020204030204" pitchFamily="34" charset="0"/>
                          <a:cs typeface="Calibri" panose="020F0502020204030204" pitchFamily="34" charset="0"/>
                        </a:rPr>
                        <a:t>Virtual PE lessons via Wilson Stewart.</a:t>
                      </a:r>
                    </a:p>
                    <a:p>
                      <a:pPr marL="0" marR="0" lvl="0" indent="0" algn="l" defTabSz="575981" rtl="0" eaLnBrk="1" fontAlgn="auto" latinLnBrk="0" hangingPunct="1">
                        <a:lnSpc>
                          <a:spcPct val="100000"/>
                        </a:lnSpc>
                        <a:spcBef>
                          <a:spcPts val="0"/>
                        </a:spcBef>
                        <a:spcAft>
                          <a:spcPts val="0"/>
                        </a:spcAft>
                        <a:buClrTx/>
                        <a:buSzTx/>
                        <a:buFontTx/>
                        <a:buNone/>
                        <a:tabLst/>
                        <a:defRPr/>
                      </a:pPr>
                      <a:endParaRPr lang="en-GB"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r>
                        <a:rPr lang="en-GB" sz="600" dirty="0">
                          <a:latin typeface="Calibri" panose="020F0502020204030204" pitchFamily="34" charset="0"/>
                          <a:cs typeface="Calibri" panose="020F0502020204030204" pitchFamily="34" charset="0"/>
                        </a:rPr>
                        <a:t>Competition calendar and register of participants.</a:t>
                      </a: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672556584"/>
                  </a:ext>
                </a:extLst>
              </a:tr>
              <a:tr h="621253">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effectLst/>
                          <a:latin typeface="Calibri" panose="020F0502020204030204" pitchFamily="34" charset="0"/>
                          <a:cs typeface="Calibri" panose="020F0502020204030204" pitchFamily="34" charset="0"/>
                        </a:rPr>
                        <a:t>Further embed regular hydrotherapy sessions for pupils to increase their water safety knowledge and support their physical development in line with physio action plans. </a:t>
                      </a: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effectLst/>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effectLst/>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effectLst/>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latin typeface="Calibri" panose="020F0502020204030204" pitchFamily="34" charset="0"/>
                          <a:cs typeface="Calibri" panose="020F0502020204030204" pitchFamily="34" charset="0"/>
                        </a:rPr>
                        <a:t>To ensure targeted pupils have access to the hydro pool working with specialist trained staff</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latin typeface="Calibri" panose="020F0502020204030204" pitchFamily="34" charset="0"/>
                          <a:cs typeface="Calibri" panose="020F0502020204030204" pitchFamily="34" charset="0"/>
                        </a:rPr>
                        <a:t>Key Indicator 2 </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latin typeface="Calibri" panose="020F0502020204030204" pitchFamily="34" charset="0"/>
                          <a:cs typeface="Calibri" panose="020F0502020204030204" pitchFamily="34" charset="0"/>
                        </a:rPr>
                        <a:t>Register of pupil sessions </a:t>
                      </a: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latin typeface="Calibri" panose="020F0502020204030204" pitchFamily="34" charset="0"/>
                          <a:cs typeface="Calibri" panose="020F0502020204030204" pitchFamily="34" charset="0"/>
                        </a:rPr>
                        <a:t>Progress monitored via Evidence for Learning </a:t>
                      </a: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latin typeface="Calibri" panose="020F0502020204030204" pitchFamily="34" charset="0"/>
                          <a:cs typeface="Calibri" panose="020F0502020204030204" pitchFamily="34" charset="0"/>
                        </a:rPr>
                        <a:t>Physio reports </a:t>
                      </a: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703050298"/>
                  </a:ext>
                </a:extLst>
              </a:tr>
              <a:tr h="621253">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GB" sz="600" dirty="0">
                          <a:effectLst/>
                          <a:latin typeface="Calibri" panose="020F0502020204030204" pitchFamily="34" charset="0"/>
                          <a:cs typeface="Calibri" panose="020F0502020204030204" pitchFamily="34" charset="0"/>
                        </a:rPr>
                        <a:t>Outdoor adventurous activities are accessible for pupils to take part in.</a:t>
                      </a:r>
                    </a:p>
                    <a:p>
                      <a:pPr marL="0" marR="0" lvl="0" indent="0" algn="l" defTabSz="575981" rtl="0" eaLnBrk="1" fontAlgn="auto" latinLnBrk="0" hangingPunct="1">
                        <a:lnSpc>
                          <a:spcPct val="100000"/>
                        </a:lnSpc>
                        <a:spcBef>
                          <a:spcPts val="0"/>
                        </a:spcBef>
                        <a:spcAft>
                          <a:spcPts val="0"/>
                        </a:spcAft>
                        <a:buClrTx/>
                        <a:buSzTx/>
                        <a:buFontTx/>
                        <a:buNone/>
                        <a:tabLst/>
                        <a:defRPr/>
                      </a:pPr>
                      <a:endParaRPr lang="en-GB" sz="600" dirty="0">
                        <a:effectLst/>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r>
                        <a:rPr lang="en-GB" sz="600" dirty="0">
                          <a:effectLst/>
                          <a:latin typeface="Calibri" panose="020F0502020204030204" pitchFamily="34" charset="0"/>
                          <a:cs typeface="Calibri" panose="020F0502020204030204" pitchFamily="34" charset="0"/>
                        </a:rPr>
                        <a:t>Pupils have opportunity to participate in sporting opportunities within the community</a:t>
                      </a:r>
                      <a:endParaRPr lang="en-US" sz="600" dirty="0">
                        <a:effectLst/>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effectLst/>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effectLst/>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latin typeface="Calibri" panose="020F0502020204030204" pitchFamily="34" charset="0"/>
                          <a:cs typeface="Calibri" panose="020F0502020204030204" pitchFamily="34" charset="0"/>
                        </a:rPr>
                        <a:t>Sessions are risked assessed to ensure safety in participation </a:t>
                      </a: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latin typeface="Calibri" panose="020F0502020204030204" pitchFamily="34" charset="0"/>
                          <a:cs typeface="Calibri" panose="020F0502020204030204" pitchFamily="34" charset="0"/>
                        </a:rPr>
                        <a:t>Educational Visits are offered for all groups of learners throughout the academic year</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latin typeface="Calibri" panose="020F0502020204030204" pitchFamily="34" charset="0"/>
                          <a:cs typeface="Calibri" panose="020F0502020204030204" pitchFamily="34" charset="0"/>
                        </a:rPr>
                        <a:t>Key Indicator 2</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latin typeface="Calibri" panose="020F0502020204030204" pitchFamily="34" charset="0"/>
                          <a:cs typeface="Calibri" panose="020F0502020204030204" pitchFamily="34" charset="0"/>
                        </a:rPr>
                        <a:t>Log of participation in Educational Visits</a:t>
                      </a: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latin typeface="Calibri" panose="020F0502020204030204" pitchFamily="34" charset="0"/>
                          <a:cs typeface="Calibri" panose="020F0502020204030204" pitchFamily="34" charset="0"/>
                        </a:rPr>
                        <a:t>Lesson Observations</a:t>
                      </a: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latin typeface="Calibri" panose="020F0502020204030204" pitchFamily="34" charset="0"/>
                          <a:cs typeface="Calibri" panose="020F0502020204030204" pitchFamily="34" charset="0"/>
                        </a:rPr>
                        <a:t>Learning Walk data</a:t>
                      </a: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997788787"/>
                  </a:ext>
                </a:extLst>
              </a:tr>
            </a:tbl>
          </a:graphicData>
        </a:graphic>
      </p:graphicFrame>
    </p:spTree>
    <p:extLst>
      <p:ext uri="{BB962C8B-B14F-4D97-AF65-F5344CB8AC3E}">
        <p14:creationId xmlns:p14="http://schemas.microsoft.com/office/powerpoint/2010/main" val="76059945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676EB2-453F-EBD4-CAEA-C1385F926FE9}"/>
            </a:ext>
          </a:extLst>
        </p:cNvPr>
        <p:cNvGrpSpPr/>
        <p:nvPr/>
      </p:nvGrpSpPr>
      <p:grpSpPr>
        <a:xfrm>
          <a:off x="0" y="0"/>
          <a:ext cx="0" cy="0"/>
          <a:chOff x="0" y="0"/>
          <a:chExt cx="0" cy="0"/>
        </a:xfrm>
      </p:grpSpPr>
      <p:pic>
        <p:nvPicPr>
          <p:cNvPr id="3" name="Picture 2" descr="A screenshot of a computer&#10;&#10;AI-generated content may be incorrect.">
            <a:extLst>
              <a:ext uri="{FF2B5EF4-FFF2-40B4-BE49-F238E27FC236}">
                <a16:creationId xmlns:a16="http://schemas.microsoft.com/office/drawing/2014/main" id="{B16F9FF0-9213-3BFF-5463-418DC945D99B}"/>
              </a:ext>
            </a:extLst>
          </p:cNvPr>
          <p:cNvPicPr>
            <a:picLocks noChangeAspect="1"/>
          </p:cNvPicPr>
          <p:nvPr/>
        </p:nvPicPr>
        <p:blipFill>
          <a:blip r:embed="rId2"/>
          <a:stretch>
            <a:fillRect/>
          </a:stretch>
        </p:blipFill>
        <p:spPr>
          <a:xfrm>
            <a:off x="-16769" y="0"/>
            <a:ext cx="6166284" cy="4322536"/>
          </a:xfrm>
          <a:prstGeom prst="rect">
            <a:avLst/>
          </a:prstGeom>
        </p:spPr>
      </p:pic>
      <p:sp>
        <p:nvSpPr>
          <p:cNvPr id="4" name="TextBox 3">
            <a:extLst>
              <a:ext uri="{FF2B5EF4-FFF2-40B4-BE49-F238E27FC236}">
                <a16:creationId xmlns:a16="http://schemas.microsoft.com/office/drawing/2014/main" id="{04783345-C545-CED1-568E-A1725BB54AFE}"/>
              </a:ext>
            </a:extLst>
          </p:cNvPr>
          <p:cNvSpPr txBox="1"/>
          <p:nvPr/>
        </p:nvSpPr>
        <p:spPr>
          <a:xfrm>
            <a:off x="241825" y="226711"/>
            <a:ext cx="3559359" cy="276999"/>
          </a:xfrm>
          <a:prstGeom prst="rect">
            <a:avLst/>
          </a:prstGeom>
          <a:noFill/>
        </p:spPr>
        <p:txBody>
          <a:bodyPr wrap="square" rtlCol="0">
            <a:spAutoFit/>
          </a:bodyPr>
          <a:lstStyle/>
          <a:p>
            <a:r>
              <a:rPr lang="en-US" sz="1200" b="1" dirty="0">
                <a:latin typeface="Calibri" panose="020F0502020204030204" pitchFamily="34" charset="0"/>
                <a:cs typeface="Calibri" panose="020F0502020204030204" pitchFamily="34" charset="0"/>
              </a:rPr>
              <a:t>Plan, monitor and evaluate (2025/2026)</a:t>
            </a:r>
          </a:p>
        </p:txBody>
      </p:sp>
      <p:sp>
        <p:nvSpPr>
          <p:cNvPr id="2" name="TextBox 1">
            <a:extLst>
              <a:ext uri="{FF2B5EF4-FFF2-40B4-BE49-F238E27FC236}">
                <a16:creationId xmlns:a16="http://schemas.microsoft.com/office/drawing/2014/main" id="{282A97B3-2922-B00E-5223-36C9D9090A0A}"/>
              </a:ext>
            </a:extLst>
          </p:cNvPr>
          <p:cNvSpPr txBox="1"/>
          <p:nvPr/>
        </p:nvSpPr>
        <p:spPr>
          <a:xfrm>
            <a:off x="241825" y="621478"/>
            <a:ext cx="5684413" cy="1657057"/>
          </a:xfrm>
          <a:prstGeom prst="rect">
            <a:avLst/>
          </a:prstGeom>
          <a:noFill/>
        </p:spPr>
        <p:txBody>
          <a:bodyPr wrap="square" rtlCol="0">
            <a:spAutoFit/>
          </a:bodyPr>
          <a:lstStyle/>
          <a:p>
            <a:pPr marL="171450" indent="-171450">
              <a:lnSpc>
                <a:spcPct val="124000"/>
              </a:lnSpc>
              <a:buFont typeface="Arial" panose="020B0604020202020204" pitchFamily="34" charset="0"/>
              <a:buChar char="•"/>
            </a:pPr>
            <a:r>
              <a:rPr lang="en-US" sz="850" dirty="0">
                <a:latin typeface="Calibri" panose="020F0502020204030204" pitchFamily="34" charset="0"/>
                <a:cs typeface="Calibri" panose="020F0502020204030204" pitchFamily="34" charset="0"/>
              </a:rPr>
              <a:t>Please aim to use this as a live working document through the year. </a:t>
            </a:r>
            <a:endParaRPr lang="en-US" sz="500" dirty="0">
              <a:latin typeface="Calibri" panose="020F0502020204030204" pitchFamily="34" charset="0"/>
              <a:cs typeface="Calibri" panose="020F0502020204030204" pitchFamily="34" charset="0"/>
            </a:endParaRPr>
          </a:p>
          <a:p>
            <a:pPr marL="171450" indent="-171450">
              <a:lnSpc>
                <a:spcPct val="124000"/>
              </a:lnSpc>
              <a:buFont typeface="Arial" panose="020B0604020202020204" pitchFamily="34" charset="0"/>
              <a:buChar char="•"/>
            </a:pPr>
            <a:r>
              <a:rPr lang="en-US" sz="850" dirty="0">
                <a:latin typeface="Calibri" panose="020F0502020204030204" pitchFamily="34" charset="0"/>
                <a:cs typeface="Calibri" panose="020F0502020204030204" pitchFamily="34" charset="0"/>
              </a:rPr>
              <a:t>Keep returning to this to evidence adaptations and progress made through the PESSPA opportunities you provide.</a:t>
            </a:r>
            <a:endParaRPr lang="en-US" sz="500" dirty="0">
              <a:latin typeface="Calibri" panose="020F0502020204030204" pitchFamily="34" charset="0"/>
              <a:cs typeface="Calibri" panose="020F0502020204030204" pitchFamily="34" charset="0"/>
            </a:endParaRPr>
          </a:p>
          <a:p>
            <a:pPr marL="171450" indent="-171450">
              <a:lnSpc>
                <a:spcPct val="124000"/>
              </a:lnSpc>
              <a:buFont typeface="Arial" panose="020B0604020202020204" pitchFamily="34" charset="0"/>
              <a:buChar char="•"/>
            </a:pPr>
            <a:r>
              <a:rPr lang="en-US" sz="850" dirty="0">
                <a:latin typeface="Calibri" panose="020F0502020204030204" pitchFamily="34" charset="0"/>
                <a:cs typeface="Calibri" panose="020F0502020204030204" pitchFamily="34" charset="0"/>
              </a:rPr>
              <a:t>There is no set number of objectives you must have. </a:t>
            </a:r>
            <a:endParaRPr lang="en-US" sz="500" dirty="0">
              <a:latin typeface="Calibri" panose="020F0502020204030204" pitchFamily="34" charset="0"/>
              <a:cs typeface="Calibri" panose="020F0502020204030204" pitchFamily="34" charset="0"/>
            </a:endParaRPr>
          </a:p>
          <a:p>
            <a:pPr marL="171450" indent="-171450">
              <a:lnSpc>
                <a:spcPct val="124000"/>
              </a:lnSpc>
              <a:buFont typeface="Arial" panose="020B0604020202020204" pitchFamily="34" charset="0"/>
              <a:buChar char="•"/>
            </a:pPr>
            <a:r>
              <a:rPr lang="en-US" sz="850" dirty="0">
                <a:latin typeface="Calibri" panose="020F0502020204030204" pitchFamily="34" charset="0"/>
                <a:cs typeface="Calibri" panose="020F0502020204030204" pitchFamily="34" charset="0"/>
              </a:rPr>
              <a:t>Make as many or as few as you see fit that will support your aims for the year ahead. </a:t>
            </a:r>
            <a:endParaRPr lang="en-US" sz="500" dirty="0">
              <a:latin typeface="Calibri" panose="020F0502020204030204" pitchFamily="34" charset="0"/>
              <a:cs typeface="Calibri" panose="020F0502020204030204" pitchFamily="34" charset="0"/>
            </a:endParaRPr>
          </a:p>
          <a:p>
            <a:pPr marL="171450" indent="-171450">
              <a:lnSpc>
                <a:spcPct val="124000"/>
              </a:lnSpc>
              <a:buFont typeface="Arial" panose="020B0604020202020204" pitchFamily="34" charset="0"/>
              <a:buChar char="•"/>
            </a:pPr>
            <a:r>
              <a:rPr lang="en-US" sz="850" dirty="0">
                <a:latin typeface="Calibri" panose="020F0502020204030204" pitchFamily="34" charset="0"/>
                <a:cs typeface="Calibri" panose="020F0502020204030204" pitchFamily="34" charset="0"/>
              </a:rPr>
              <a:t>Consider which of the 5 key areas improvements will be focusing on: </a:t>
            </a:r>
          </a:p>
          <a:p>
            <a:pPr>
              <a:lnSpc>
                <a:spcPct val="124000"/>
              </a:lnSpc>
            </a:pPr>
            <a:endParaRPr lang="en-US" sz="500" dirty="0">
              <a:latin typeface="Calibri" panose="020F0502020204030204" pitchFamily="34" charset="0"/>
              <a:cs typeface="Calibri" panose="020F0502020204030204" pitchFamily="34" charset="0"/>
            </a:endParaRPr>
          </a:p>
          <a:p>
            <a:pPr>
              <a:lnSpc>
                <a:spcPct val="124000"/>
              </a:lnSpc>
            </a:pPr>
            <a:r>
              <a:rPr lang="en-US" sz="700" i="1" dirty="0">
                <a:latin typeface="Calibri" panose="020F0502020204030204" pitchFamily="34" charset="0"/>
                <a:cs typeface="Calibri" panose="020F0502020204030204" pitchFamily="34" charset="0"/>
              </a:rPr>
              <a:t>1. Increasing confidence, knowledge and skills of all staff in teaching PE and sporting activities prioritising CPD and training where needed.</a:t>
            </a:r>
          </a:p>
          <a:p>
            <a:pPr>
              <a:lnSpc>
                <a:spcPct val="124000"/>
              </a:lnSpc>
            </a:pPr>
            <a:r>
              <a:rPr lang="en-US" sz="700" i="1" dirty="0">
                <a:latin typeface="Calibri" panose="020F0502020204030204" pitchFamily="34" charset="0"/>
                <a:cs typeface="Calibri" panose="020F0502020204030204" pitchFamily="34" charset="0"/>
              </a:rPr>
              <a:t>2. Increasing engagement of all pupils in regular physical activity and sporting activities</a:t>
            </a:r>
          </a:p>
          <a:p>
            <a:pPr>
              <a:lnSpc>
                <a:spcPct val="124000"/>
              </a:lnSpc>
            </a:pPr>
            <a:r>
              <a:rPr lang="en-US" sz="700" i="1" dirty="0">
                <a:latin typeface="Calibri" panose="020F0502020204030204" pitchFamily="34" charset="0"/>
                <a:cs typeface="Calibri" panose="020F0502020204030204" pitchFamily="34" charset="0"/>
              </a:rPr>
              <a:t>3. Raising the profile of PE and sport across the school, to support whole school improvement</a:t>
            </a:r>
          </a:p>
          <a:p>
            <a:pPr>
              <a:lnSpc>
                <a:spcPct val="124000"/>
              </a:lnSpc>
            </a:pPr>
            <a:r>
              <a:rPr lang="en-US" sz="700" i="1" dirty="0">
                <a:latin typeface="Calibri" panose="020F0502020204030204" pitchFamily="34" charset="0"/>
                <a:cs typeface="Calibri" panose="020F0502020204030204" pitchFamily="34" charset="0"/>
              </a:rPr>
              <a:t>4. Offer a broader and more equal experience of a range of sports and physical activities to all pupils and ensure equal access to sport for boys and girls</a:t>
            </a:r>
          </a:p>
          <a:p>
            <a:pPr>
              <a:lnSpc>
                <a:spcPct val="124000"/>
              </a:lnSpc>
            </a:pPr>
            <a:r>
              <a:rPr lang="en-US" sz="700" i="1" dirty="0">
                <a:latin typeface="Calibri" panose="020F0502020204030204" pitchFamily="34" charset="0"/>
                <a:cs typeface="Calibri" panose="020F0502020204030204" pitchFamily="34" charset="0"/>
              </a:rPr>
              <a:t>5. Increasing participation in competitive sport</a:t>
            </a:r>
          </a:p>
        </p:txBody>
      </p:sp>
    </p:spTree>
    <p:extLst>
      <p:ext uri="{BB962C8B-B14F-4D97-AF65-F5344CB8AC3E}">
        <p14:creationId xmlns:p14="http://schemas.microsoft.com/office/powerpoint/2010/main" val="328500783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B97B36-0064-E168-7038-3FC8704FBAB7}"/>
            </a:ext>
          </a:extLst>
        </p:cNvPr>
        <p:cNvGrpSpPr/>
        <p:nvPr/>
      </p:nvGrpSpPr>
      <p:grpSpPr>
        <a:xfrm>
          <a:off x="0" y="0"/>
          <a:ext cx="0" cy="0"/>
          <a:chOff x="0" y="0"/>
          <a:chExt cx="0" cy="0"/>
        </a:xfrm>
      </p:grpSpPr>
      <p:pic>
        <p:nvPicPr>
          <p:cNvPr id="3" name="Picture 2" descr="A screenshot of a computer&#10;&#10;AI-generated content may be incorrect.">
            <a:extLst>
              <a:ext uri="{FF2B5EF4-FFF2-40B4-BE49-F238E27FC236}">
                <a16:creationId xmlns:a16="http://schemas.microsoft.com/office/drawing/2014/main" id="{B2969350-C89D-DCEF-42F1-FBCB2DDD41B0}"/>
              </a:ext>
            </a:extLst>
          </p:cNvPr>
          <p:cNvPicPr>
            <a:picLocks noChangeAspect="1"/>
          </p:cNvPicPr>
          <p:nvPr/>
        </p:nvPicPr>
        <p:blipFill>
          <a:blip r:embed="rId2"/>
          <a:stretch>
            <a:fillRect/>
          </a:stretch>
        </p:blipFill>
        <p:spPr>
          <a:xfrm>
            <a:off x="-16769" y="0"/>
            <a:ext cx="6166284" cy="4322536"/>
          </a:xfrm>
          <a:prstGeom prst="rect">
            <a:avLst/>
          </a:prstGeom>
        </p:spPr>
      </p:pic>
      <p:graphicFrame>
        <p:nvGraphicFramePr>
          <p:cNvPr id="2" name="Table 1">
            <a:extLst>
              <a:ext uri="{FF2B5EF4-FFF2-40B4-BE49-F238E27FC236}">
                <a16:creationId xmlns:a16="http://schemas.microsoft.com/office/drawing/2014/main" id="{225C9E27-D120-FB0E-EDFD-E98BBC05173C}"/>
              </a:ext>
            </a:extLst>
          </p:cNvPr>
          <p:cNvGraphicFramePr>
            <a:graphicFrameLocks noGrp="1"/>
          </p:cNvGraphicFramePr>
          <p:nvPr>
            <p:extLst>
              <p:ext uri="{D42A27DB-BD31-4B8C-83A1-F6EECF244321}">
                <p14:modId xmlns:p14="http://schemas.microsoft.com/office/powerpoint/2010/main" val="1116750162"/>
              </p:ext>
            </p:extLst>
          </p:nvPr>
        </p:nvGraphicFramePr>
        <p:xfrm>
          <a:off x="241825" y="730421"/>
          <a:ext cx="5700321" cy="3261360"/>
        </p:xfrm>
        <a:graphic>
          <a:graphicData uri="http://schemas.openxmlformats.org/drawingml/2006/table">
            <a:tbl>
              <a:tblPr firstRow="1" bandRow="1">
                <a:tableStyleId>{5C22544A-7EE6-4342-B048-85BDC9FD1C3A}</a:tableStyleId>
              </a:tblPr>
              <a:tblGrid>
                <a:gridCol w="512953">
                  <a:extLst>
                    <a:ext uri="{9D8B030D-6E8A-4147-A177-3AD203B41FA5}">
                      <a16:colId xmlns:a16="http://schemas.microsoft.com/office/drawing/2014/main" val="1397519339"/>
                    </a:ext>
                  </a:extLst>
                </a:gridCol>
                <a:gridCol w="1107486">
                  <a:extLst>
                    <a:ext uri="{9D8B030D-6E8A-4147-A177-3AD203B41FA5}">
                      <a16:colId xmlns:a16="http://schemas.microsoft.com/office/drawing/2014/main" val="3874769663"/>
                    </a:ext>
                  </a:extLst>
                </a:gridCol>
                <a:gridCol w="1476648">
                  <a:extLst>
                    <a:ext uri="{9D8B030D-6E8A-4147-A177-3AD203B41FA5}">
                      <a16:colId xmlns:a16="http://schemas.microsoft.com/office/drawing/2014/main" val="279180329"/>
                    </a:ext>
                  </a:extLst>
                </a:gridCol>
                <a:gridCol w="1557811">
                  <a:extLst>
                    <a:ext uri="{9D8B030D-6E8A-4147-A177-3AD203B41FA5}">
                      <a16:colId xmlns:a16="http://schemas.microsoft.com/office/drawing/2014/main" val="1419483341"/>
                    </a:ext>
                  </a:extLst>
                </a:gridCol>
                <a:gridCol w="1045423">
                  <a:extLst>
                    <a:ext uri="{9D8B030D-6E8A-4147-A177-3AD203B41FA5}">
                      <a16:colId xmlns:a16="http://schemas.microsoft.com/office/drawing/2014/main" val="1532179531"/>
                    </a:ext>
                  </a:extLst>
                </a:gridCol>
              </a:tblGrid>
              <a:tr h="226247">
                <a:tc>
                  <a:txBody>
                    <a:bodyPr/>
                    <a:lstStyle/>
                    <a:p>
                      <a:pPr algn="ctr"/>
                      <a:endParaRPr lang="en-US" sz="700" dirty="0">
                        <a:solidFill>
                          <a:sysClr val="windowText" lastClr="000000"/>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algn="ctr"/>
                      <a:r>
                        <a:rPr lang="en-US" sz="700" dirty="0">
                          <a:solidFill>
                            <a:sysClr val="windowText" lastClr="000000"/>
                          </a:solidFill>
                          <a:latin typeface="Calibri" panose="020F0502020204030204" pitchFamily="34" charset="0"/>
                          <a:cs typeface="Calibri" panose="020F0502020204030204" pitchFamily="34" charset="0"/>
                        </a:rPr>
                        <a:t>Intent - what is your objective?</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algn="ctr"/>
                      <a:r>
                        <a:rPr lang="en-GB" sz="700" b="1" kern="1200" dirty="0">
                          <a:solidFill>
                            <a:sysClr val="windowText" lastClr="000000"/>
                          </a:solidFill>
                          <a:effectLst/>
                          <a:latin typeface="Calibri" panose="020F0502020204030204" pitchFamily="34" charset="0"/>
                          <a:ea typeface="+mn-ea"/>
                          <a:cs typeface="Calibri" panose="020F0502020204030204" pitchFamily="34" charset="0"/>
                        </a:rPr>
                        <a:t>Implementation - How will you achieve this?</a:t>
                      </a:r>
                      <a:endParaRPr lang="en-US" sz="700" dirty="0">
                        <a:solidFill>
                          <a:sysClr val="windowText" lastClr="000000"/>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marL="0" marR="0" lvl="0" indent="0" algn="ctr" defTabSz="575981" rtl="0" eaLnBrk="1" fontAlgn="auto" latinLnBrk="0" hangingPunct="1">
                        <a:lnSpc>
                          <a:spcPct val="100000"/>
                        </a:lnSpc>
                        <a:spcBef>
                          <a:spcPts val="0"/>
                        </a:spcBef>
                        <a:spcAft>
                          <a:spcPts val="0"/>
                        </a:spcAft>
                        <a:buClrTx/>
                        <a:buSzTx/>
                        <a:buFontTx/>
                        <a:buNone/>
                        <a:tabLst/>
                        <a:defRPr/>
                      </a:pPr>
                      <a:r>
                        <a:rPr lang="en-GB" sz="700" dirty="0">
                          <a:solidFill>
                            <a:sysClr val="windowText" lastClr="000000"/>
                          </a:solidFill>
                          <a:effectLst/>
                          <a:latin typeface="Calibri" panose="020F0502020204030204" pitchFamily="34" charset="0"/>
                          <a:ea typeface="Calibri" panose="020F0502020204030204" pitchFamily="34" charset="0"/>
                          <a:cs typeface="Calibri" panose="020F0502020204030204" pitchFamily="34" charset="0"/>
                        </a:rPr>
                        <a:t>Impact - What do you hope to see?</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marL="0" marR="0" lvl="0" indent="0" algn="ctr" defTabSz="575981" rtl="0" eaLnBrk="1" fontAlgn="auto" latinLnBrk="0" hangingPunct="1">
                        <a:lnSpc>
                          <a:spcPct val="100000"/>
                        </a:lnSpc>
                        <a:spcBef>
                          <a:spcPts val="0"/>
                        </a:spcBef>
                        <a:spcAft>
                          <a:spcPts val="0"/>
                        </a:spcAft>
                        <a:buClrTx/>
                        <a:buSzTx/>
                        <a:buFontTx/>
                        <a:buNone/>
                        <a:tabLst/>
                        <a:defRPr/>
                      </a:pPr>
                      <a:r>
                        <a:rPr lang="en-US" sz="700" dirty="0">
                          <a:solidFill>
                            <a:sysClr val="windowText" lastClr="000000"/>
                          </a:solidFill>
                          <a:effectLst/>
                          <a:latin typeface="Calibri" panose="020F0502020204030204" pitchFamily="34" charset="0"/>
                          <a:cs typeface="Calibri" panose="020F0502020204030204" pitchFamily="34" charset="0"/>
                        </a:rPr>
                        <a:t>Supporting evidence</a:t>
                      </a:r>
                      <a:endParaRPr lang="en-GB" sz="700" dirty="0">
                        <a:solidFill>
                          <a:sysClr val="windowText" lastClr="000000"/>
                        </a:solidFill>
                        <a:effectLst/>
                        <a:latin typeface="Calibri" panose="020F0502020204030204" pitchFamily="34" charset="0"/>
                        <a:ea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extLst>
                  <a:ext uri="{0D108BD9-81ED-4DB2-BD59-A6C34878D82A}">
                    <a16:rowId xmlns:a16="http://schemas.microsoft.com/office/drawing/2014/main" val="938675785"/>
                  </a:ext>
                </a:extLst>
              </a:tr>
              <a:tr h="370840">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effectLst/>
                        <a:latin typeface="Calibri" panose="020F0502020204030204" pitchFamily="34" charset="0"/>
                        <a:cs typeface="Calibri" panose="020F0502020204030204" pitchFamily="34" charset="0"/>
                      </a:endParaRPr>
                    </a:p>
                    <a:p>
                      <a:pPr marL="0" marR="0" lvl="0" indent="0" algn="ctr" defTabSz="575981" rtl="0" eaLnBrk="1" fontAlgn="auto" latinLnBrk="0" hangingPunct="1">
                        <a:lnSpc>
                          <a:spcPct val="100000"/>
                        </a:lnSpc>
                        <a:spcBef>
                          <a:spcPts val="0"/>
                        </a:spcBef>
                        <a:spcAft>
                          <a:spcPts val="0"/>
                        </a:spcAft>
                        <a:buClrTx/>
                        <a:buSzTx/>
                        <a:buFontTx/>
                        <a:buNone/>
                        <a:tabLst/>
                        <a:defRPr/>
                      </a:pPr>
                      <a:endParaRPr lang="en-US" sz="700" b="1" dirty="0">
                        <a:effectLst/>
                        <a:latin typeface="Calibri" panose="020F0502020204030204" pitchFamily="34" charset="0"/>
                        <a:cs typeface="Calibri" panose="020F0502020204030204" pitchFamily="34" charset="0"/>
                      </a:endParaRPr>
                    </a:p>
                    <a:p>
                      <a:pPr marL="0" marR="0" lvl="0" indent="0" algn="ctr" defTabSz="575981" rtl="0" eaLnBrk="1" fontAlgn="auto" latinLnBrk="0" hangingPunct="1">
                        <a:lnSpc>
                          <a:spcPct val="100000"/>
                        </a:lnSpc>
                        <a:spcBef>
                          <a:spcPts val="0"/>
                        </a:spcBef>
                        <a:spcAft>
                          <a:spcPts val="0"/>
                        </a:spcAft>
                        <a:buClrTx/>
                        <a:buSzTx/>
                        <a:buFontTx/>
                        <a:buNone/>
                        <a:tabLst/>
                        <a:defRPr/>
                      </a:pPr>
                      <a:endParaRPr lang="en-US" sz="700" b="1" dirty="0">
                        <a:effectLst/>
                        <a:latin typeface="Calibri" panose="020F0502020204030204" pitchFamily="34" charset="0"/>
                        <a:cs typeface="Calibri" panose="020F0502020204030204" pitchFamily="34" charset="0"/>
                      </a:endParaRPr>
                    </a:p>
                    <a:p>
                      <a:pPr marL="0" marR="0" lvl="0" indent="0" algn="ctr" defTabSz="575981" rtl="0" eaLnBrk="1" fontAlgn="auto" latinLnBrk="0" hangingPunct="1">
                        <a:lnSpc>
                          <a:spcPct val="100000"/>
                        </a:lnSpc>
                        <a:spcBef>
                          <a:spcPts val="0"/>
                        </a:spcBef>
                        <a:spcAft>
                          <a:spcPts val="0"/>
                        </a:spcAft>
                        <a:buClrTx/>
                        <a:buSzTx/>
                        <a:buFontTx/>
                        <a:buNone/>
                        <a:tabLst/>
                        <a:defRPr/>
                      </a:pPr>
                      <a:r>
                        <a:rPr lang="en-US" sz="650" b="1" dirty="0">
                          <a:effectLst/>
                          <a:latin typeface="Calibri" panose="020F0502020204030204" pitchFamily="34" charset="0"/>
                          <a:cs typeface="Calibri" panose="020F0502020204030204" pitchFamily="34" charset="0"/>
                        </a:rPr>
                        <a:t>Plan and monitor</a:t>
                      </a:r>
                      <a:br>
                        <a:rPr lang="en-US" sz="700" b="1" dirty="0">
                          <a:effectLst/>
                          <a:latin typeface="Calibri" panose="020F0502020204030204" pitchFamily="34" charset="0"/>
                          <a:cs typeface="Calibri" panose="020F0502020204030204" pitchFamily="34" charset="0"/>
                        </a:rPr>
                      </a:b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l">
                        <a:lnSpc>
                          <a:spcPct val="100000"/>
                        </a:lnSpc>
                      </a:pPr>
                      <a:r>
                        <a:rPr lang="en-US" sz="600" dirty="0">
                          <a:solidFill>
                            <a:schemeClr val="tx1"/>
                          </a:solidFill>
                          <a:latin typeface="Calibri" panose="020F0502020204030204" pitchFamily="34" charset="0"/>
                          <a:cs typeface="Calibri" panose="020F0502020204030204" pitchFamily="34" charset="0"/>
                        </a:rPr>
                        <a:t>Develop lunchtime play provision to increase activity for all learners.</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solidFill>
                            <a:schemeClr val="tx1"/>
                          </a:solidFill>
                          <a:latin typeface="Calibri" panose="020F0502020204030204" pitchFamily="34" charset="0"/>
                          <a:cs typeface="Calibri" panose="020F0502020204030204" pitchFamily="34" charset="0"/>
                        </a:rPr>
                        <a:t>Midday supervisor training, Staff CDP to develop their understanding of games and play, Range of equipment, Youth voice activities to understand pupils wants and needs.</a:t>
                      </a: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solidFill>
                          <a:schemeClr val="tx1"/>
                        </a:solidFill>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solidFill>
                            <a:schemeClr val="tx1"/>
                          </a:solidFill>
                          <a:latin typeface="Calibri" panose="020F0502020204030204" pitchFamily="34" charset="0"/>
                          <a:cs typeface="Calibri" panose="020F0502020204030204" pitchFamily="34" charset="0"/>
                        </a:rPr>
                        <a:t>Staff training via Active Sport</a:t>
                      </a: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solidFill>
                          <a:schemeClr val="tx1"/>
                        </a:solidFill>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solidFill>
                            <a:schemeClr val="tx1"/>
                          </a:solidFill>
                          <a:latin typeface="Calibri" panose="020F0502020204030204" pitchFamily="34" charset="0"/>
                          <a:cs typeface="Calibri" panose="020F0502020204030204" pitchFamily="34" charset="0"/>
                        </a:rPr>
                        <a:t>Outdoor activities available for staff including use of forest school / sensory garden </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solidFill>
                            <a:schemeClr val="tx1"/>
                          </a:solidFill>
                          <a:latin typeface="Calibri" panose="020F0502020204030204" pitchFamily="34" charset="0"/>
                          <a:cs typeface="Calibri" panose="020F0502020204030204" pitchFamily="34" charset="0"/>
                        </a:rPr>
                        <a:t>A confident and competent group of activity leaders that take initiative and create a more active and inclusive playground for all pupils. Midday supervisors and all staff leading a range of physical activities and joining in with movement daily to role model. A happier, more active playground that meets the needs of all pupils including PMLD classes. </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550" dirty="0">
                          <a:solidFill>
                            <a:schemeClr val="tx1"/>
                          </a:solidFill>
                          <a:latin typeface="Calibri" panose="020F0502020204030204" pitchFamily="34" charset="0"/>
                          <a:cs typeface="Calibri" panose="020F0502020204030204" pitchFamily="34" charset="0"/>
                        </a:rPr>
                        <a:t>Youth voice data through half-termly surveys and interviews/group discussions with a variety of pupils (leaders, children participating and those that are less active at break times). Conduct regular observations of the playground to gauge activity levels of the least active children. Staff voice and feedback.</a:t>
                      </a: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550" dirty="0">
                        <a:solidFill>
                          <a:schemeClr val="tx1"/>
                        </a:solidFill>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r>
                        <a:rPr lang="en-US" sz="550" dirty="0">
                          <a:solidFill>
                            <a:schemeClr val="tx1"/>
                          </a:solidFill>
                          <a:latin typeface="Calibri" panose="020F0502020204030204" pitchFamily="34" charset="0"/>
                          <a:cs typeface="Calibri" panose="020F0502020204030204" pitchFamily="34" charset="0"/>
                        </a:rPr>
                        <a:t>Qualified forest school lead</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968936110"/>
                  </a:ext>
                </a:extLst>
              </a:tr>
              <a:tr h="164253">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algn="ctr"/>
                      <a:r>
                        <a:rPr lang="en-US" sz="700" b="1" dirty="0">
                          <a:solidFill>
                            <a:sysClr val="windowText" lastClr="000000"/>
                          </a:solidFill>
                          <a:latin typeface="Calibri" panose="020F0502020204030204" pitchFamily="34" charset="0"/>
                          <a:cs typeface="Calibri" panose="020F0502020204030204" pitchFamily="34" charset="0"/>
                        </a:rPr>
                        <a:t>What impact have you seen?</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algn="ctr"/>
                      <a:r>
                        <a:rPr lang="en-GB" sz="700" b="1" kern="1200" dirty="0">
                          <a:solidFill>
                            <a:sysClr val="windowText" lastClr="000000"/>
                          </a:solidFill>
                          <a:effectLst/>
                          <a:latin typeface="Calibri" panose="020F0502020204030204" pitchFamily="34" charset="0"/>
                          <a:ea typeface="+mn-ea"/>
                          <a:cs typeface="Calibri" panose="020F0502020204030204" pitchFamily="34" charset="0"/>
                        </a:rPr>
                        <a:t>Are the improvements sustainable? How?</a:t>
                      </a:r>
                      <a:endParaRPr lang="en-US" sz="700" b="1" dirty="0">
                        <a:solidFill>
                          <a:sysClr val="windowText" lastClr="000000"/>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marL="0" marR="0" lvl="0" indent="0" algn="ctr" defTabSz="575981" rtl="0" eaLnBrk="1" fontAlgn="auto" latinLnBrk="0" hangingPunct="1">
                        <a:lnSpc>
                          <a:spcPct val="100000"/>
                        </a:lnSpc>
                        <a:spcBef>
                          <a:spcPts val="0"/>
                        </a:spcBef>
                        <a:spcAft>
                          <a:spcPts val="0"/>
                        </a:spcAft>
                        <a:buClrTx/>
                        <a:buSzTx/>
                        <a:buFontTx/>
                        <a:buNone/>
                        <a:tabLst/>
                        <a:defRPr/>
                      </a:pPr>
                      <a:r>
                        <a:rPr lang="en-GB" sz="700" b="1" dirty="0">
                          <a:solidFill>
                            <a:sysClr val="windowText" lastClr="000000"/>
                          </a:solidFill>
                          <a:effectLst/>
                          <a:latin typeface="Calibri" panose="020F0502020204030204" pitchFamily="34" charset="0"/>
                          <a:ea typeface="Calibri" panose="020F0502020204030204" pitchFamily="34" charset="0"/>
                          <a:cs typeface="Calibri" panose="020F0502020204030204" pitchFamily="34" charset="0"/>
                        </a:rPr>
                        <a:t>Supporting evidence</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marL="0" marR="0" lvl="0" indent="0" algn="ctr" defTabSz="575981" rtl="0" eaLnBrk="1" fontAlgn="auto" latinLnBrk="0" hangingPunct="1">
                        <a:lnSpc>
                          <a:spcPct val="100000"/>
                        </a:lnSpc>
                        <a:spcBef>
                          <a:spcPts val="0"/>
                        </a:spcBef>
                        <a:spcAft>
                          <a:spcPts val="0"/>
                        </a:spcAft>
                        <a:buClrTx/>
                        <a:buSzTx/>
                        <a:buFontTx/>
                        <a:buNone/>
                        <a:tabLst/>
                        <a:defRPr/>
                      </a:pPr>
                      <a:r>
                        <a:rPr lang="en-US" sz="700" b="1" dirty="0">
                          <a:solidFill>
                            <a:sysClr val="windowText" lastClr="000000"/>
                          </a:solidFill>
                          <a:effectLst/>
                          <a:latin typeface="Calibri" panose="020F0502020204030204" pitchFamily="34" charset="0"/>
                          <a:cs typeface="Calibri" panose="020F0502020204030204" pitchFamily="34" charset="0"/>
                        </a:rPr>
                        <a:t>Approx. cost</a:t>
                      </a:r>
                      <a:endParaRPr lang="en-GB" sz="700" b="1" dirty="0">
                        <a:solidFill>
                          <a:sysClr val="windowText" lastClr="000000"/>
                        </a:solidFill>
                        <a:effectLst/>
                        <a:latin typeface="Calibri" panose="020F0502020204030204" pitchFamily="34" charset="0"/>
                        <a:ea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extLst>
                  <a:ext uri="{0D108BD9-81ED-4DB2-BD59-A6C34878D82A}">
                    <a16:rowId xmlns:a16="http://schemas.microsoft.com/office/drawing/2014/main" val="3420514327"/>
                  </a:ext>
                </a:extLst>
              </a:tr>
              <a:tr h="370840">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ctr" defTabSz="575981" rtl="0" eaLnBrk="1" fontAlgn="auto" latinLnBrk="0" hangingPunct="1">
                        <a:lnSpc>
                          <a:spcPct val="100000"/>
                        </a:lnSpc>
                        <a:spcBef>
                          <a:spcPts val="0"/>
                        </a:spcBef>
                        <a:spcAft>
                          <a:spcPts val="0"/>
                        </a:spcAft>
                        <a:buClrTx/>
                        <a:buSzTx/>
                        <a:buFontTx/>
                        <a:buNone/>
                        <a:tabLst/>
                        <a:defRPr/>
                      </a:pPr>
                      <a:endParaRPr lang="en-US" sz="700" b="1" dirty="0">
                        <a:latin typeface="Calibri" panose="020F0502020204030204" pitchFamily="34" charset="0"/>
                        <a:cs typeface="Calibri" panose="020F0502020204030204" pitchFamily="34" charset="0"/>
                      </a:endParaRPr>
                    </a:p>
                    <a:p>
                      <a:pPr marL="0" marR="0" lvl="0" indent="0" algn="ctr" defTabSz="575981" rtl="0" eaLnBrk="1" fontAlgn="auto" latinLnBrk="0" hangingPunct="1">
                        <a:lnSpc>
                          <a:spcPct val="100000"/>
                        </a:lnSpc>
                        <a:spcBef>
                          <a:spcPts val="0"/>
                        </a:spcBef>
                        <a:spcAft>
                          <a:spcPts val="0"/>
                        </a:spcAft>
                        <a:buClrTx/>
                        <a:buSzTx/>
                        <a:buFontTx/>
                        <a:buNone/>
                        <a:tabLst/>
                        <a:defRPr/>
                      </a:pPr>
                      <a:endParaRPr lang="en-US" sz="700" b="1" dirty="0">
                        <a:latin typeface="Calibri" panose="020F0502020204030204" pitchFamily="34" charset="0"/>
                        <a:cs typeface="Calibri" panose="020F0502020204030204" pitchFamily="34" charset="0"/>
                      </a:endParaRPr>
                    </a:p>
                    <a:p>
                      <a:pPr marL="0" marR="0" lvl="0" indent="0" algn="ctr" defTabSz="575981" rtl="0" eaLnBrk="1" fontAlgn="auto" latinLnBrk="0" hangingPunct="1">
                        <a:lnSpc>
                          <a:spcPct val="100000"/>
                        </a:lnSpc>
                        <a:spcBef>
                          <a:spcPts val="0"/>
                        </a:spcBef>
                        <a:spcAft>
                          <a:spcPts val="0"/>
                        </a:spcAft>
                        <a:buClrTx/>
                        <a:buSzTx/>
                        <a:buFontTx/>
                        <a:buNone/>
                        <a:tabLst/>
                        <a:defRPr/>
                      </a:pPr>
                      <a:r>
                        <a:rPr lang="en-US" sz="650" b="1" dirty="0">
                          <a:latin typeface="Calibri" panose="020F0502020204030204" pitchFamily="34" charset="0"/>
                          <a:cs typeface="Calibri" panose="020F0502020204030204" pitchFamily="34" charset="0"/>
                        </a:rPr>
                        <a:t>Evaluate</a:t>
                      </a: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500" dirty="0">
                          <a:solidFill>
                            <a:schemeClr val="tx1"/>
                          </a:solidFill>
                          <a:latin typeface="Calibri" panose="020F0502020204030204" pitchFamily="34" charset="0"/>
                          <a:cs typeface="Calibri" panose="020F0502020204030204" pitchFamily="34" charset="0"/>
                        </a:rPr>
                        <a:t>Activity leaders are leading a broad range of activities and actively seeking children that are not engaged in physical activity during lunch times. Midday supervisors have grown in confidence and far more active and engaged in games with the children. Lunch times are more active with children having fun. Activity options have been tailored to suit the needs of SEND pupils through considerate choices of equipment and the types of games played. Girls are proving to be the hardest group to engage as some are still choosing not to be active.</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GB" sz="500" dirty="0">
                          <a:solidFill>
                            <a:schemeClr val="tx1"/>
                          </a:solidFill>
                          <a:latin typeface="Calibri" panose="020F0502020204030204" pitchFamily="34" charset="0"/>
                          <a:cs typeface="Calibri" panose="020F0502020204030204" pitchFamily="34" charset="0"/>
                        </a:rPr>
                        <a:t>Timetabled activity to take place every lunchtime. These are tailored for pupils in each pathway dependent on their needs e.g. Sensory club for PMLD pupils to access, early mark making writing club for EYFS. </a:t>
                      </a:r>
                    </a:p>
                    <a:p>
                      <a:pPr marL="0" marR="0" lvl="0" indent="0" algn="l" defTabSz="575981" rtl="0" eaLnBrk="1" fontAlgn="auto" latinLnBrk="0" hangingPunct="1">
                        <a:lnSpc>
                          <a:spcPct val="100000"/>
                        </a:lnSpc>
                        <a:spcBef>
                          <a:spcPts val="0"/>
                        </a:spcBef>
                        <a:spcAft>
                          <a:spcPts val="0"/>
                        </a:spcAft>
                        <a:buClrTx/>
                        <a:buSzTx/>
                        <a:buFontTx/>
                        <a:buNone/>
                        <a:tabLst/>
                        <a:defRPr/>
                      </a:pPr>
                      <a:r>
                        <a:rPr lang="en-GB" sz="500" dirty="0">
                          <a:solidFill>
                            <a:schemeClr val="tx1"/>
                          </a:solidFill>
                          <a:latin typeface="Calibri" panose="020F0502020204030204" pitchFamily="34" charset="0"/>
                          <a:cs typeface="Calibri" panose="020F0502020204030204" pitchFamily="34" charset="0"/>
                        </a:rPr>
                        <a:t>Clubs are altered each term offering a variety for pupils to choose. Strategic outdoor activities take place in summer term taking into consideration of the weather. School council recommend clubs that the pupils have an active interest in. Equipment to be purchased to support the provision of clubs</a:t>
                      </a:r>
                    </a:p>
                    <a:p>
                      <a:pPr marL="0" marR="0" lvl="0" indent="0" algn="l" defTabSz="575981" rtl="0" eaLnBrk="1" fontAlgn="auto" latinLnBrk="0" hangingPunct="1">
                        <a:lnSpc>
                          <a:spcPct val="100000"/>
                        </a:lnSpc>
                        <a:spcBef>
                          <a:spcPts val="0"/>
                        </a:spcBef>
                        <a:spcAft>
                          <a:spcPts val="0"/>
                        </a:spcAft>
                        <a:buClrTx/>
                        <a:buSzTx/>
                        <a:buFontTx/>
                        <a:buNone/>
                        <a:tabLst/>
                        <a:defRPr/>
                      </a:pPr>
                      <a:endParaRPr lang="en-GB" sz="500" dirty="0">
                        <a:solidFill>
                          <a:schemeClr val="tx1"/>
                        </a:solidFill>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GB" sz="500" dirty="0">
                        <a:solidFill>
                          <a:schemeClr val="tx1"/>
                        </a:solidFill>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500" dirty="0">
                        <a:solidFill>
                          <a:schemeClr val="tx1"/>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500" dirty="0">
                          <a:solidFill>
                            <a:schemeClr val="tx1"/>
                          </a:solidFill>
                          <a:latin typeface="Calibri" panose="020F0502020204030204" pitchFamily="34" charset="0"/>
                          <a:cs typeface="Calibri" panose="020F0502020204030204" pitchFamily="34" charset="0"/>
                        </a:rPr>
                        <a:t>Pupil Voice </a:t>
                      </a:r>
                    </a:p>
                    <a:p>
                      <a:pPr marL="0" marR="0" lvl="0" indent="0" algn="l" defTabSz="575981" rtl="0" eaLnBrk="1" fontAlgn="auto" latinLnBrk="0" hangingPunct="1">
                        <a:lnSpc>
                          <a:spcPct val="100000"/>
                        </a:lnSpc>
                        <a:spcBef>
                          <a:spcPts val="0"/>
                        </a:spcBef>
                        <a:spcAft>
                          <a:spcPts val="0"/>
                        </a:spcAft>
                        <a:buClrTx/>
                        <a:buSzTx/>
                        <a:buFontTx/>
                        <a:buNone/>
                        <a:tabLst/>
                        <a:defRPr/>
                      </a:pPr>
                      <a:r>
                        <a:rPr lang="en-US" sz="500" dirty="0">
                          <a:solidFill>
                            <a:schemeClr val="tx1"/>
                          </a:solidFill>
                          <a:latin typeface="Calibri" panose="020F0502020204030204" pitchFamily="34" charset="0"/>
                          <a:cs typeface="Calibri" panose="020F0502020204030204" pitchFamily="34" charset="0"/>
                        </a:rPr>
                        <a:t>Staff Voice </a:t>
                      </a:r>
                    </a:p>
                    <a:p>
                      <a:pPr marL="0" marR="0" lvl="0" indent="0" algn="l" defTabSz="575981" rtl="0" eaLnBrk="1" fontAlgn="auto" latinLnBrk="0" hangingPunct="1">
                        <a:lnSpc>
                          <a:spcPct val="100000"/>
                        </a:lnSpc>
                        <a:spcBef>
                          <a:spcPts val="0"/>
                        </a:spcBef>
                        <a:spcAft>
                          <a:spcPts val="0"/>
                        </a:spcAft>
                        <a:buClrTx/>
                        <a:buSzTx/>
                        <a:buFontTx/>
                        <a:buNone/>
                        <a:tabLst/>
                        <a:defRPr/>
                      </a:pPr>
                      <a:r>
                        <a:rPr lang="en-US" sz="500" dirty="0">
                          <a:solidFill>
                            <a:schemeClr val="tx1"/>
                          </a:solidFill>
                          <a:latin typeface="Calibri" panose="020F0502020204030204" pitchFamily="34" charset="0"/>
                          <a:cs typeface="Calibri" panose="020F0502020204030204" pitchFamily="34" charset="0"/>
                        </a:rPr>
                        <a:t>Numbers engaging in lunchtime activity clubs </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solidFill>
                            <a:schemeClr val="tx1"/>
                          </a:solidFill>
                          <a:latin typeface="Calibri" panose="020F0502020204030204" pitchFamily="34" charset="0"/>
                          <a:cs typeface="Calibri" panose="020F0502020204030204" pitchFamily="34" charset="0"/>
                        </a:rPr>
                        <a:t>Active Sport - £4,000</a:t>
                      </a: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500" dirty="0">
                        <a:solidFill>
                          <a:schemeClr val="tx1"/>
                        </a:solidFill>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r>
                        <a:rPr lang="en-US" sz="600" b="0" dirty="0">
                          <a:solidFill>
                            <a:schemeClr val="tx1"/>
                          </a:solidFill>
                          <a:latin typeface="Calibri" panose="020F0502020204030204" pitchFamily="34" charset="0"/>
                          <a:cs typeface="Calibri" panose="020F0502020204030204" pitchFamily="34" charset="0"/>
                        </a:rPr>
                        <a:t>Outdoor activities - £1,460</a:t>
                      </a:r>
                    </a:p>
                    <a:p>
                      <a:pPr algn="l">
                        <a:lnSpc>
                          <a:spcPct val="100000"/>
                        </a:lnSpc>
                      </a:pPr>
                      <a:endParaRPr lang="en-US" sz="600" dirty="0">
                        <a:solidFill>
                          <a:schemeClr val="tx1"/>
                        </a:solidFill>
                        <a:latin typeface="Calibri" panose="020F0502020204030204" pitchFamily="34" charset="0"/>
                        <a:cs typeface="Calibri" panose="020F0502020204030204" pitchFamily="34" charset="0"/>
                      </a:endParaRPr>
                    </a:p>
                    <a:p>
                      <a:pPr algn="l">
                        <a:lnSpc>
                          <a:spcPct val="100000"/>
                        </a:lnSpc>
                      </a:pPr>
                      <a:endParaRPr lang="en-US" sz="600" dirty="0">
                        <a:solidFill>
                          <a:schemeClr val="tx1"/>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672556584"/>
                  </a:ext>
                </a:extLst>
              </a:tr>
            </a:tbl>
          </a:graphicData>
        </a:graphic>
      </p:graphicFrame>
      <p:sp>
        <p:nvSpPr>
          <p:cNvPr id="5" name="TextBox 4">
            <a:extLst>
              <a:ext uri="{FF2B5EF4-FFF2-40B4-BE49-F238E27FC236}">
                <a16:creationId xmlns:a16="http://schemas.microsoft.com/office/drawing/2014/main" id="{7C0CE318-2120-E324-9292-5A86D8597144}"/>
              </a:ext>
            </a:extLst>
          </p:cNvPr>
          <p:cNvSpPr txBox="1"/>
          <p:nvPr/>
        </p:nvSpPr>
        <p:spPr>
          <a:xfrm>
            <a:off x="241825" y="226711"/>
            <a:ext cx="3559359" cy="276999"/>
          </a:xfrm>
          <a:prstGeom prst="rect">
            <a:avLst/>
          </a:prstGeom>
          <a:noFill/>
        </p:spPr>
        <p:txBody>
          <a:bodyPr wrap="square" rtlCol="0">
            <a:spAutoFit/>
          </a:bodyPr>
          <a:lstStyle/>
          <a:p>
            <a:r>
              <a:rPr lang="en-US" sz="1200" b="1" dirty="0">
                <a:latin typeface="Calibri" panose="020F0502020204030204" pitchFamily="34" charset="0"/>
                <a:cs typeface="Calibri" panose="020F0502020204030204" pitchFamily="34" charset="0"/>
              </a:rPr>
              <a:t>Plan, monitor and evaluate (2025/2026)</a:t>
            </a:r>
          </a:p>
        </p:txBody>
      </p:sp>
    </p:spTree>
    <p:extLst>
      <p:ext uri="{BB962C8B-B14F-4D97-AF65-F5344CB8AC3E}">
        <p14:creationId xmlns:p14="http://schemas.microsoft.com/office/powerpoint/2010/main" val="2070466118"/>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Them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Office Theme</Template>
  <TotalTime>302</TotalTime>
  <Words>3852</Words>
  <Application>Microsoft Office PowerPoint</Application>
  <PresentationFormat>Custom</PresentationFormat>
  <Paragraphs>391</Paragraphs>
  <Slides>13</Slides>
  <Notes>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13</vt:i4>
      </vt:variant>
    </vt:vector>
  </HeadingPairs>
  <TitlesOfParts>
    <vt:vector size="18" baseType="lpstr">
      <vt:lpstr>Aptos</vt:lpstr>
      <vt:lpstr>Aptos Display</vt:lpstr>
      <vt:lpstr>Arial</vt:lpstr>
      <vt:lpstr>Calibri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David Rock</dc:creator>
  <cp:lastModifiedBy>Sarah Fleming</cp:lastModifiedBy>
  <cp:revision>15</cp:revision>
  <dcterms:created xsi:type="dcterms:W3CDTF">2025-10-08T18:09:30Z</dcterms:created>
  <dcterms:modified xsi:type="dcterms:W3CDTF">2026-07-17T10:07:14Z</dcterms:modified>
</cp:coreProperties>
</file>